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omments/comment2.xml" ContentType="application/vnd.openxmlformats-officedocument.presentationml.comments+xml"/>
  <Override PartName="/ppt/charts/chart11.xml" ContentType="application/vnd.openxmlformats-officedocument.drawingml.chart+xml"/>
  <Override PartName="/ppt/comments/comment3.xml" ContentType="application/vnd.openxmlformats-officedocument.presentationml.comments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omments/comment4.xml" ContentType="application/vnd.openxmlformats-officedocument.presentationml.comments+xml"/>
  <Override PartName="/ppt/charts/chart15.xml" ContentType="application/vnd.openxmlformats-officedocument.drawingml.chart+xml"/>
  <Override PartName="/ppt/comments/comment5.xml" ContentType="application/vnd.openxmlformats-officedocument.presentationml.comments+xml"/>
  <Override PartName="/ppt/charts/chart16.xml" ContentType="application/vnd.openxmlformats-officedocument.drawingml.chart+xml"/>
  <Override PartName="/ppt/comments/comment6.xml" ContentType="application/vnd.openxmlformats-officedocument.presentationml.comment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omments/comment7.xml" ContentType="application/vnd.openxmlformats-officedocument.presentationml.comment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omments/comment8.xml" ContentType="application/vnd.openxmlformats-officedocument.presentationml.comments+xml"/>
  <Override PartName="/ppt/charts/chart22.xml" ContentType="application/vnd.openxmlformats-officedocument.drawingml.chart+xml"/>
  <Override PartName="/ppt/comments/comment9.xml" ContentType="application/vnd.openxmlformats-officedocument.presentationml.comments+xml"/>
  <Override PartName="/ppt/charts/chart23.xml" ContentType="application/vnd.openxmlformats-officedocument.drawingml.chart+xml"/>
  <Override PartName="/ppt/comments/comment10.xml" ContentType="application/vnd.openxmlformats-officedocument.presentationml.comments+xml"/>
  <Override PartName="/ppt/charts/chart24.xml" ContentType="application/vnd.openxmlformats-officedocument.drawingml.chart+xml"/>
  <Override PartName="/ppt/comments/comment11.xml" ContentType="application/vnd.openxmlformats-officedocument.presentationml.comment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omments/comment12.xml" ContentType="application/vnd.openxmlformats-officedocument.presentationml.comments+xml"/>
  <Override PartName="/ppt/charts/chart32.xml" ContentType="application/vnd.openxmlformats-officedocument.drawingml.chart+xml"/>
  <Override PartName="/ppt/comments/comment13.xml" ContentType="application/vnd.openxmlformats-officedocument.presentationml.comments+xml"/>
  <Override PartName="/ppt/charts/chart33.xml" ContentType="application/vnd.openxmlformats-officedocument.drawingml.chart+xml"/>
  <Override PartName="/ppt/comments/comment14.xml" ContentType="application/vnd.openxmlformats-officedocument.presentationml.comments+xml"/>
  <Override PartName="/ppt/charts/chart34.xml" ContentType="application/vnd.openxmlformats-officedocument.drawingml.chart+xml"/>
  <Override PartName="/ppt/comments/comment15.xml" ContentType="application/vnd.openxmlformats-officedocument.presentationml.comments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charts/style13.xml" ContentType="application/vnd.ms-office.chartstyle+xml"/>
  <Override PartName="/ppt/charts/colors13.xml" ContentType="application/vnd.ms-office.chartcolorstyle+xml"/>
  <Override PartName="/ppt/charts/style14.xml" ContentType="application/vnd.ms-office.chartstyle+xml"/>
  <Override PartName="/ppt/charts/colors14.xml" ContentType="application/vnd.ms-office.chartcolorstyle+xml"/>
  <Override PartName="/ppt/charts/style15.xml" ContentType="application/vnd.ms-office.chartstyle+xml"/>
  <Override PartName="/ppt/charts/colors15.xml" ContentType="application/vnd.ms-office.chartcolorstyle+xml"/>
  <Override PartName="/ppt/charts/style16.xml" ContentType="application/vnd.ms-office.chartstyle+xml"/>
  <Override PartName="/ppt/charts/colors16.xml" ContentType="application/vnd.ms-office.chartcolorstyle+xml"/>
  <Override PartName="/ppt/charts/style17.xml" ContentType="application/vnd.ms-office.chartstyle+xml"/>
  <Override PartName="/ppt/charts/colors17.xml" ContentType="application/vnd.ms-office.chartcolorstyle+xml"/>
  <Override PartName="/ppt/charts/style18.xml" ContentType="application/vnd.ms-office.chartstyle+xml"/>
  <Override PartName="/ppt/charts/colors18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charts/style20.xml" ContentType="application/vnd.ms-office.chartstyle+xml"/>
  <Override PartName="/ppt/charts/colors20.xml" ContentType="application/vnd.ms-office.chartcolorstyle+xml"/>
  <Override PartName="/ppt/charts/style21.xml" ContentType="application/vnd.ms-office.chartstyle+xml"/>
  <Override PartName="/ppt/charts/colors21.xml" ContentType="application/vnd.ms-office.chartcolorstyle+xml"/>
  <Override PartName="/ppt/charts/style22.xml" ContentType="application/vnd.ms-office.chartstyle+xml"/>
  <Override PartName="/ppt/charts/colors22.xml" ContentType="application/vnd.ms-office.chartcolorstyle+xml"/>
  <Override PartName="/ppt/charts/style23.xml" ContentType="application/vnd.ms-office.chartstyle+xml"/>
  <Override PartName="/ppt/charts/colors23.xml" ContentType="application/vnd.ms-office.chartcolorstyle+xml"/>
  <Override PartName="/ppt/charts/style24.xml" ContentType="application/vnd.ms-office.chartstyle+xml"/>
  <Override PartName="/ppt/charts/colors24.xml" ContentType="application/vnd.ms-office.chartcolorstyle+xml"/>
  <Override PartName="/ppt/charts/style25.xml" ContentType="application/vnd.ms-office.chartstyle+xml"/>
  <Override PartName="/ppt/charts/colors25.xml" ContentType="application/vnd.ms-office.chartcolorstyle+xml"/>
  <Override PartName="/ppt/charts/style26.xml" ContentType="application/vnd.ms-office.chartstyle+xml"/>
  <Override PartName="/ppt/charts/colors26.xml" ContentType="application/vnd.ms-office.chartcolorstyle+xml"/>
  <Override PartName="/ppt/charts/style27.xml" ContentType="application/vnd.ms-office.chartstyle+xml"/>
  <Override PartName="/ppt/charts/colors27.xml" ContentType="application/vnd.ms-office.chartcolorstyle+xml"/>
  <Override PartName="/ppt/charts/style28.xml" ContentType="application/vnd.ms-office.chartstyle+xml"/>
  <Override PartName="/ppt/charts/colors28.xml" ContentType="application/vnd.ms-office.chartcolorstyle+xml"/>
  <Override PartName="/ppt/charts/style29.xml" ContentType="application/vnd.ms-office.chartstyle+xml"/>
  <Override PartName="/ppt/charts/colors29.xml" ContentType="application/vnd.ms-office.chartcolorstyle+xml"/>
  <Override PartName="/ppt/charts/style30.xml" ContentType="application/vnd.ms-office.chartstyle+xml"/>
  <Override PartName="/ppt/charts/colors30.xml" ContentType="application/vnd.ms-office.chartcolorstyle+xml"/>
  <Override PartName="/ppt/charts/style31.xml" ContentType="application/vnd.ms-office.chartstyle+xml"/>
  <Override PartName="/ppt/charts/colors31.xml" ContentType="application/vnd.ms-office.chartcolorstyle+xml"/>
  <Override PartName="/ppt/charts/style32.xml" ContentType="application/vnd.ms-office.chartstyle+xml"/>
  <Override PartName="/ppt/charts/colors32.xml" ContentType="application/vnd.ms-office.chartcolorstyle+xml"/>
  <Override PartName="/ppt/charts/style33.xml" ContentType="application/vnd.ms-office.chartstyle+xml"/>
  <Override PartName="/ppt/charts/colors33.xml" ContentType="application/vnd.ms-office.chartcolorstyle+xml"/>
  <Override PartName="/ppt/charts/style34.xml" ContentType="application/vnd.ms-office.chartstyle+xml"/>
  <Override PartName="/ppt/charts/colors34.xml" ContentType="application/vnd.ms-office.chartcolorstyle+xml"/>
  <Override PartName="/ppt/charts/style35.xml" ContentType="application/vnd.ms-office.chartstyle+xml"/>
  <Override PartName="/ppt/charts/colors35.xml" ContentType="application/vnd.ms-office.chartcolorstyle+xml"/>
  <Override PartName="/ppt/charts/style36.xml" ContentType="application/vnd.ms-office.chartstyle+xml"/>
  <Override PartName="/ppt/charts/colors3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1006" r:id="rId5"/>
    <p:sldId id="916" r:id="rId6"/>
    <p:sldId id="1212" r:id="rId7"/>
    <p:sldId id="1296" r:id="rId8"/>
    <p:sldId id="1325" r:id="rId9"/>
    <p:sldId id="542" r:id="rId10"/>
    <p:sldId id="1327" r:id="rId11"/>
    <p:sldId id="1328" r:id="rId12"/>
    <p:sldId id="1335" r:id="rId13"/>
    <p:sldId id="915" r:id="rId14"/>
    <p:sldId id="1299" r:id="rId15"/>
    <p:sldId id="1298" r:id="rId16"/>
    <p:sldId id="1085" r:id="rId17"/>
    <p:sldId id="1098" r:id="rId18"/>
    <p:sldId id="1099" r:id="rId19"/>
    <p:sldId id="1100" r:id="rId20"/>
    <p:sldId id="1101" r:id="rId21"/>
    <p:sldId id="1102" r:id="rId22"/>
    <p:sldId id="266" r:id="rId23"/>
    <p:sldId id="267" r:id="rId24"/>
    <p:sldId id="1078" r:id="rId25"/>
    <p:sldId id="1079" r:id="rId26"/>
    <p:sldId id="1080" r:id="rId27"/>
    <p:sldId id="1086" r:id="rId28"/>
    <p:sldId id="1088" r:id="rId29"/>
    <p:sldId id="1089" r:id="rId30"/>
    <p:sldId id="1090" r:id="rId31"/>
    <p:sldId id="1091" r:id="rId32"/>
    <p:sldId id="1092" r:id="rId33"/>
    <p:sldId id="1093" r:id="rId34"/>
    <p:sldId id="1094" r:id="rId35"/>
    <p:sldId id="1095" r:id="rId36"/>
    <p:sldId id="1336" r:id="rId37"/>
    <p:sldId id="1337" r:id="rId38"/>
    <p:sldId id="1096" r:id="rId39"/>
    <p:sldId id="1097" r:id="rId40"/>
    <p:sldId id="1339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 Last" initials="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12"/>
    <a:srgbClr val="9ABBD4"/>
    <a:srgbClr val="1C2F3F"/>
    <a:srgbClr val="FFB61B"/>
    <a:srgbClr val="FF7979"/>
    <a:srgbClr val="FFAA79"/>
    <a:srgbClr val="FF9698"/>
    <a:srgbClr val="E7E6E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8"/>
    <p:restoredTop sz="94686"/>
  </p:normalViewPr>
  <p:slideViewPr>
    <p:cSldViewPr snapToGrid="0" snapToObjects="1">
      <p:cViewPr>
        <p:scale>
          <a:sx n="73" d="100"/>
          <a:sy n="73" d="100"/>
        </p:scale>
        <p:origin x="-192" y="-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Relationship Id="rId2" Type="http://schemas.microsoft.com/office/2011/relationships/chartStyle" Target="style13.xml"/><Relationship Id="rId3" Type="http://schemas.microsoft.com/office/2011/relationships/chartColorStyle" Target="colors1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Relationship Id="rId2" Type="http://schemas.microsoft.com/office/2011/relationships/chartStyle" Target="style14.xml"/><Relationship Id="rId3" Type="http://schemas.microsoft.com/office/2011/relationships/chartColorStyle" Target="colors1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Relationship Id="rId2" Type="http://schemas.microsoft.com/office/2011/relationships/chartStyle" Target="style15.xml"/><Relationship Id="rId3" Type="http://schemas.microsoft.com/office/2011/relationships/chartColorStyle" Target="colors1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Relationship Id="rId2" Type="http://schemas.microsoft.com/office/2011/relationships/chartStyle" Target="style16.xml"/><Relationship Id="rId3" Type="http://schemas.microsoft.com/office/2011/relationships/chartColorStyle" Target="colors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Relationship Id="rId2" Type="http://schemas.microsoft.com/office/2011/relationships/chartStyle" Target="style17.xml"/><Relationship Id="rId3" Type="http://schemas.microsoft.com/office/2011/relationships/chartColorStyle" Target="colors17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microsoft.com/office/2011/relationships/chartStyle" Target="style18.xml"/><Relationship Id="rId3" Type="http://schemas.microsoft.com/office/2011/relationships/chartColorStyle" Target="colors1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9.xlsx"/><Relationship Id="rId2" Type="http://schemas.microsoft.com/office/2011/relationships/chartStyle" Target="style19.xml"/><Relationship Id="rId3" Type="http://schemas.microsoft.com/office/2011/relationships/chartColorStyle" Target="colors1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0.xlsx"/><Relationship Id="rId2" Type="http://schemas.microsoft.com/office/2011/relationships/chartStyle" Target="style20.xml"/><Relationship Id="rId3" Type="http://schemas.microsoft.com/office/2011/relationships/chartColorStyle" Target="colors20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1.xlsx"/><Relationship Id="rId2" Type="http://schemas.microsoft.com/office/2011/relationships/chartStyle" Target="style21.xml"/><Relationship Id="rId3" Type="http://schemas.microsoft.com/office/2011/relationships/chartColorStyle" Target="colors2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2.xlsx"/><Relationship Id="rId2" Type="http://schemas.microsoft.com/office/2011/relationships/chartStyle" Target="style22.xml"/><Relationship Id="rId3" Type="http://schemas.microsoft.com/office/2011/relationships/chartColorStyle" Target="colors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3.xlsx"/><Relationship Id="rId2" Type="http://schemas.microsoft.com/office/2011/relationships/chartStyle" Target="style23.xml"/><Relationship Id="rId3" Type="http://schemas.microsoft.com/office/2011/relationships/chartColorStyle" Target="colors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4.xlsx"/><Relationship Id="rId2" Type="http://schemas.microsoft.com/office/2011/relationships/chartStyle" Target="style24.xml"/><Relationship Id="rId3" Type="http://schemas.microsoft.com/office/2011/relationships/chartColorStyle" Target="colors24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5.xlsx"/><Relationship Id="rId2" Type="http://schemas.microsoft.com/office/2011/relationships/chartStyle" Target="style25.xml"/><Relationship Id="rId3" Type="http://schemas.microsoft.com/office/2011/relationships/chartColorStyle" Target="colors25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6.xlsx"/><Relationship Id="rId2" Type="http://schemas.microsoft.com/office/2011/relationships/chartStyle" Target="style26.xml"/><Relationship Id="rId3" Type="http://schemas.microsoft.com/office/2011/relationships/chartColorStyle" Target="colors26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7.xlsx"/><Relationship Id="rId2" Type="http://schemas.microsoft.com/office/2011/relationships/chartStyle" Target="style27.xml"/><Relationship Id="rId3" Type="http://schemas.microsoft.com/office/2011/relationships/chartColorStyle" Target="colors27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8.xlsx"/><Relationship Id="rId2" Type="http://schemas.microsoft.com/office/2011/relationships/chartStyle" Target="style28.xml"/><Relationship Id="rId3" Type="http://schemas.microsoft.com/office/2011/relationships/chartColorStyle" Target="colors28.xm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9.xlsx"/><Relationship Id="rId2" Type="http://schemas.microsoft.com/office/2011/relationships/chartStyle" Target="style29.xml"/><Relationship Id="rId3" Type="http://schemas.microsoft.com/office/2011/relationships/chartColorStyle" Target="colors29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0.xlsx"/><Relationship Id="rId2" Type="http://schemas.microsoft.com/office/2011/relationships/chartStyle" Target="style30.xml"/><Relationship Id="rId3" Type="http://schemas.microsoft.com/office/2011/relationships/chartColorStyle" Target="colors30.xm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1.xlsx"/><Relationship Id="rId2" Type="http://schemas.microsoft.com/office/2011/relationships/chartStyle" Target="style31.xml"/><Relationship Id="rId3" Type="http://schemas.microsoft.com/office/2011/relationships/chartColorStyle" Target="colors31.xm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2.xlsx"/><Relationship Id="rId2" Type="http://schemas.microsoft.com/office/2011/relationships/chartStyle" Target="style32.xml"/><Relationship Id="rId3" Type="http://schemas.microsoft.com/office/2011/relationships/chartColorStyle" Target="colors32.xm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3.xlsx"/><Relationship Id="rId2" Type="http://schemas.microsoft.com/office/2011/relationships/chartStyle" Target="style33.xml"/><Relationship Id="rId3" Type="http://schemas.microsoft.com/office/2011/relationships/chartColorStyle" Target="colors33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4.xlsx"/><Relationship Id="rId2" Type="http://schemas.microsoft.com/office/2011/relationships/chartStyle" Target="style34.xml"/><Relationship Id="rId3" Type="http://schemas.microsoft.com/office/2011/relationships/chartColorStyle" Target="colors34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5.xlsx"/><Relationship Id="rId2" Type="http://schemas.microsoft.com/office/2011/relationships/chartStyle" Target="style35.xml"/><Relationship Id="rId3" Type="http://schemas.microsoft.com/office/2011/relationships/chartColorStyle" Target="colors35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6.xlsx"/><Relationship Id="rId2" Type="http://schemas.microsoft.com/office/2011/relationships/chartStyle" Target="style36.xml"/><Relationship Id="rId3" Type="http://schemas.microsoft.com/office/2011/relationships/chartColorStyle" Target="colors3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Relationship Id="rId2" Type="http://schemas.microsoft.com/office/2011/relationships/chartStyle" Target="style7.xml"/><Relationship Id="rId3" Type="http://schemas.microsoft.com/office/2011/relationships/chartColorStyle" Target="colors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4395704759878"/>
          <c:y val="0.0357463466290739"/>
          <c:w val="0.973216907852734"/>
          <c:h val="0.721007792974424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who have participated in this activity in the past 12 months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88-0547-BD94-180813CA72C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88-0547-BD94-180813CA72C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88-0547-BD94-180813CA72C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C88-0547-BD94-180813CA72C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C88-0547-BD94-180813CA72C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C88-0547-BD94-180813CA72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C88-0547-BD94-180813CA72C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C88-0547-BD94-180813CA72C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C88-0547-BD94-180813CA72C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C88-0547-BD94-180813CA72C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C88-0547-BD94-180813CA72C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C88-0547-BD94-180813CA72C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C88-0547-BD94-180813CA72C0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4C88-0547-BD94-180813CA72C0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4C88-0547-BD94-180813CA72C0}"/>
              </c:ext>
            </c:extLst>
          </c:dPt>
          <c:dLbls>
            <c:numFmt formatCode="0%" sourceLinked="0"/>
            <c:spPr>
              <a:solidFill>
                <a:srgbClr val="F7FEE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Visit a 
retail store</c:v>
                </c:pt>
                <c:pt idx="1">
                  <c:v>Visit a 
doctor's office</c:v>
                </c:pt>
                <c:pt idx="2">
                  <c:v>Travel 50+ 
miles and 
1+ nights 
hotel</c:v>
                </c:pt>
                <c:pt idx="3">
                  <c:v>Visit a 
dentist's office</c:v>
                </c:pt>
                <c:pt idx="4">
                  <c:v>Attend a live 
sports event</c:v>
                </c:pt>
                <c:pt idx="5">
                  <c:v>Take a 
commercial flight</c:v>
                </c:pt>
                <c:pt idx="6">
                  <c:v>Visit a 
theme park</c:v>
                </c:pt>
                <c:pt idx="7">
                  <c:v>Take a cruise vacation</c:v>
                </c:pt>
                <c:pt idx="8">
                  <c:v>Attend a conference 
or convention</c:v>
                </c:pt>
                <c:pt idx="9">
                  <c:v>Attend an open house for a home listed for sale</c:v>
                </c:pt>
                <c:pt idx="10">
                  <c:v>Tour a home listed for sale (outside of an open house)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>
                  <c:v>0.649</c:v>
                </c:pt>
                <c:pt idx="1">
                  <c:v>0.56</c:v>
                </c:pt>
                <c:pt idx="2">
                  <c:v>0.458</c:v>
                </c:pt>
                <c:pt idx="3">
                  <c:v>0.418</c:v>
                </c:pt>
                <c:pt idx="4">
                  <c:v>0.394</c:v>
                </c:pt>
                <c:pt idx="5">
                  <c:v>0.353</c:v>
                </c:pt>
                <c:pt idx="6">
                  <c:v>0.307</c:v>
                </c:pt>
                <c:pt idx="7">
                  <c:v>0.229</c:v>
                </c:pt>
                <c:pt idx="8">
                  <c:v>0.221</c:v>
                </c:pt>
                <c:pt idx="9">
                  <c:v>0.157</c:v>
                </c:pt>
                <c:pt idx="10">
                  <c:v>0.149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E-4C88-0547-BD94-180813CA7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-2099434152"/>
        <c:axId val="-2116085672"/>
      </c:barChart>
      <c:catAx>
        <c:axId val="-209943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16085672"/>
        <c:crosses val="autoZero"/>
        <c:auto val="1"/>
        <c:lblAlgn val="ctr"/>
        <c:lblOffset val="100"/>
        <c:noMultiLvlLbl val="0"/>
      </c:catAx>
      <c:valAx>
        <c:axId val="-2116085672"/>
        <c:scaling>
          <c:orientation val="minMax"/>
          <c:max val="1.0"/>
        </c:scaling>
        <c:delete val="1"/>
        <c:axPos val="l"/>
        <c:numFmt formatCode="0%" sourceLinked="0"/>
        <c:majorTickMark val="none"/>
        <c:minorTickMark val="none"/>
        <c:tickLblPos val="nextTo"/>
        <c:crossAx val="-209943415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389490376203"/>
          <c:y val="0.159568107818078"/>
          <c:w val="0.388906204432779"/>
          <c:h val="0.802555379629294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Are you presently working from home or in a dedicated workplace?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CB-BE45-B90E-AC079C54D02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CB-BE45-B90E-AC079C54D02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CB-BE45-B90E-AC079C54D02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CB-BE45-B90E-AC079C54D02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CB-BE45-B90E-AC079C54D02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CB-BE45-B90E-AC079C54D0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0CB-BE45-B90E-AC079C54D026}"/>
              </c:ext>
            </c:extLst>
          </c:dPt>
          <c:dLbls>
            <c:dLbl>
              <c:idx val="0"/>
              <c:layout>
                <c:manualLayout>
                  <c:x val="0.0493309005399207"/>
                  <c:y val="0.049372389866349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1040851978709901"/>
                      <c:h val="0.240281555742735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0CB-BE45-B90E-AC079C54D026}"/>
                </c:ext>
              </c:extLst>
            </c:dLbl>
            <c:dLbl>
              <c:idx val="1"/>
              <c:layout>
                <c:manualLayout>
                  <c:x val="-0.0178279755753049"/>
                  <c:y val="-0.09366805873794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281120637735318"/>
                      <c:h val="0.201019962184354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0CB-BE45-B90E-AC079C54D026}"/>
                </c:ext>
              </c:extLst>
            </c:dLbl>
            <c:dLbl>
              <c:idx val="2"/>
              <c:layout>
                <c:manualLayout>
                  <c:x val="0.000273728733635364"/>
                  <c:y val="0.03899476353440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295749333166584"/>
                      <c:h val="0.234515671109906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0CB-BE45-B90E-AC079C54D0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3"/>
                <c:pt idx="0">
                  <c:v>Mostly or strictly working from home</c:v>
                </c:pt>
                <c:pt idx="1">
                  <c:v>Split between home and at my usual dedicated work place outside the home</c:v>
                </c:pt>
                <c:pt idx="2">
                  <c:v>Exclusively at my usual dedicated work place outside the home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0.57</c:v>
                </c:pt>
                <c:pt idx="1">
                  <c:v>0.24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0CB-BE45-B90E-AC079C54D02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538398381396"/>
          <c:y val="0.09539285815786"/>
          <c:w val="0.707417527890207"/>
          <c:h val="0.84453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5-D444-92AC-1E745052C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25-D444-92AC-1E745052C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25-D444-92AC-1E745052CD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25-D444-92AC-1E745052CD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25-D444-92AC-1E745052CD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25-D444-92AC-1E745052CD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25-D444-92AC-1E745052CD11}"/>
              </c:ext>
            </c:extLst>
          </c:dPt>
          <c:dLbls>
            <c:dLbl>
              <c:idx val="1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25-D444-92AC-1E745052CD11}"/>
                </c:ext>
              </c:extLst>
            </c:dLbl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25-D444-92AC-1E745052CD11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25-D444-92AC-1E745052CD11}"/>
                </c:ext>
              </c:extLst>
            </c:dLbl>
            <c:dLbl>
              <c:idx val="6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25-D444-92AC-1E745052CD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Increase dramatically compared to now</c:v>
                </c:pt>
                <c:pt idx="1">
                  <c:v>Increase somewhat compared to now</c:v>
                </c:pt>
                <c:pt idx="2">
                  <c:v>Remain pretty much the same as now</c:v>
                </c:pt>
                <c:pt idx="3">
                  <c:v>Decrease somewhat compared to now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0.375</c:v>
                </c:pt>
                <c:pt idx="1">
                  <c:v>0.25</c:v>
                </c:pt>
                <c:pt idx="2">
                  <c:v>0.184</c:v>
                </c:pt>
                <c:pt idx="3">
                  <c:v>0.132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025-D444-92AC-1E745052C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483615942626635"/>
          <c:y val="0.296501735478267"/>
          <c:w val="0.394597637479929"/>
          <c:h val="0.441520498908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COVID-Heavy States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59636415824"/>
          <c:y val="0.123640046296296"/>
          <c:w val="0.707417527890207"/>
          <c:h val="0.84453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COVID-Heavy 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5-D444-92AC-1E745052C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25-D444-92AC-1E745052C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25-D444-92AC-1E745052CD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25-D444-92AC-1E745052CD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25-D444-92AC-1E745052CD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25-D444-92AC-1E745052CD1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25-D444-92AC-1E745052CD11}"/>
              </c:ext>
            </c:extLst>
          </c:dPt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25-D444-92AC-1E745052CD11}"/>
                </c:ext>
              </c:extLst>
            </c:dLbl>
            <c:dLbl>
              <c:idx val="1"/>
              <c:layout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25-D444-92AC-1E745052CD11}"/>
                </c:ext>
              </c:extLst>
            </c:dLbl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25-D444-92AC-1E745052CD11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25-D444-92AC-1E745052CD11}"/>
                </c:ext>
              </c:extLst>
            </c:dLbl>
            <c:dLbl>
              <c:idx val="6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25-D444-92AC-1E745052CD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
agree</c:v>
                </c:pt>
                <c:pt idx="1">
                  <c:v>Somewhat
agree</c:v>
                </c:pt>
                <c:pt idx="2">
                  <c:v>Somewhat
disagree</c:v>
                </c:pt>
                <c:pt idx="3">
                  <c:v>Strongly 
disagree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0.55</c:v>
                </c:pt>
                <c:pt idx="1">
                  <c:v>0.14</c:v>
                </c:pt>
                <c:pt idx="2">
                  <c:v>0.13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025-D444-92AC-1E745052C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5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tx1"/>
                </a:solidFill>
              </a:rPr>
              <a:t>COVID-Light States</a:t>
            </a:r>
          </a:p>
        </c:rich>
      </c:tx>
      <c:layout>
        <c:manualLayout>
          <c:xMode val="edge"/>
          <c:yMode val="edge"/>
          <c:x val="0.363785709160141"/>
          <c:y val="0.017361111111111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4461135395181"/>
          <c:y val="0.129427083333333"/>
          <c:w val="0.707417527890207"/>
          <c:h val="0.84453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COVID-Light States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A9-7343-8087-70321842DB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A9-7343-8087-70321842DB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A9-7343-8087-70321842DB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A9-7343-8087-70321842DB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A9-7343-8087-70321842DB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A9-7343-8087-70321842DB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A9-7343-8087-70321842DB9E}"/>
              </c:ext>
            </c:extLst>
          </c:dPt>
          <c:dLbls>
            <c:dLbl>
              <c:idx val="0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A9-7343-8087-70321842DB9E}"/>
                </c:ext>
              </c:extLst>
            </c:dLbl>
            <c:dLbl>
              <c:idx val="1"/>
              <c:layout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9-7343-8087-70321842DB9E}"/>
                </c:ext>
              </c:extLst>
            </c:dLbl>
            <c:dLbl>
              <c:idx val="2"/>
              <c:layout>
                <c:manualLayout>
                  <c:x val="0.178920341291173"/>
                  <c:y val="-0.0188469896509745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A9-7343-8087-70321842DB9E}"/>
                </c:ext>
              </c:extLst>
            </c:dLbl>
            <c:dLbl>
              <c:idx val="3"/>
              <c:layout>
                <c:manualLayout>
                  <c:x val="0.160143493150162"/>
                  <c:y val="0.167653424832313"/>
                </c:manualLayout>
              </c:layout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A9-7343-8087-70321842DB9E}"/>
                </c:ext>
              </c:extLst>
            </c:dLbl>
            <c:dLbl>
              <c:idx val="4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A9-7343-8087-70321842DB9E}"/>
                </c:ext>
              </c:extLst>
            </c:dLbl>
            <c:dLbl>
              <c:idx val="6"/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A9-7343-8087-70321842DB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
agree</c:v>
                </c:pt>
                <c:pt idx="1">
                  <c:v>Somewhat
agree</c:v>
                </c:pt>
                <c:pt idx="2">
                  <c:v>Somewhat
disagree</c:v>
                </c:pt>
                <c:pt idx="3">
                  <c:v>Strongly 
disagree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0.62</c:v>
                </c:pt>
                <c:pt idx="1">
                  <c:v>0.16</c:v>
                </c:pt>
                <c:pt idx="2">
                  <c:v>0.07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A9-7343-8087-70321842DB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5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07335305149662"/>
          <c:y val="0.113721301006212"/>
          <c:w val="0.707417527890207"/>
          <c:h val="0.84453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A9-7343-8087-70321842DB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A9-7343-8087-70321842DB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A9-7343-8087-70321842DB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A9-7343-8087-70321842DB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A9-7343-8087-70321842DB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A9-7343-8087-70321842DB9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A9-7343-8087-70321842DB9E}"/>
              </c:ext>
            </c:extLst>
          </c:dPt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A9-7343-8087-70321842DB9E}"/>
                </c:ext>
              </c:extLst>
            </c:dLbl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A9-7343-8087-70321842DB9E}"/>
                </c:ext>
              </c:extLst>
            </c:dLbl>
            <c:dLbl>
              <c:idx val="4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A9-7343-8087-70321842DB9E}"/>
                </c:ext>
              </c:extLst>
            </c:dLbl>
            <c:dLbl>
              <c:idx val="6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A9-7343-8087-70321842DB9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Strongly 
agree</c:v>
                </c:pt>
                <c:pt idx="1">
                  <c:v>Somewhat
agree</c:v>
                </c:pt>
                <c:pt idx="2">
                  <c:v>Somewhat
disagree</c:v>
                </c:pt>
                <c:pt idx="3">
                  <c:v>Strongly 
disagree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0.67</c:v>
                </c:pt>
                <c:pt idx="1">
                  <c:v>0.14</c:v>
                </c:pt>
                <c:pt idx="2">
                  <c:v>0.11</c:v>
                </c:pt>
                <c:pt idx="3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33A9-7343-8087-70321842DB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279227660687823"/>
          <c:y val="0.224030604345295"/>
          <c:w val="0.345656223478869"/>
          <c:h val="0.495397822356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3806225393701"/>
          <c:y val="0.0409501849939996"/>
          <c:w val="0.655256274606299"/>
          <c:h val="0.9180996300120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Golfers</c:v>
                </c:pt>
                <c:pt idx="1">
                  <c:v>Population Sample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E5-5F4D-A4D3-87280B611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983730664"/>
        <c:axId val="-2119108344"/>
      </c:barChart>
      <c:catAx>
        <c:axId val="-1983730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108344"/>
        <c:crosses val="autoZero"/>
        <c:auto val="1"/>
        <c:lblAlgn val="ctr"/>
        <c:lblOffset val="100"/>
        <c:noMultiLvlLbl val="0"/>
      </c:catAx>
      <c:valAx>
        <c:axId val="-211910834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983730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7126163719342"/>
          <c:y val="0.104808553702209"/>
          <c:w val="0.707417527890207"/>
          <c:h val="0.84453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025-D444-92AC-1E745052CD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025-D444-92AC-1E745052CD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025-D444-92AC-1E745052CD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025-D444-92AC-1E745052CD1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025-D444-92AC-1E745052CD1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025-D444-92AC-1E745052CD11}"/>
              </c:ext>
            </c:extLst>
          </c:dPt>
          <c:dPt>
            <c:idx val="6"/>
            <c:bubble3D val="0"/>
            <c:spPr>
              <a:solidFill>
                <a:srgbClr val="FF941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025-D444-92AC-1E745052CD11}"/>
              </c:ext>
            </c:extLst>
          </c:dPt>
          <c:dPt>
            <c:idx val="7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0B0E-A84B-8A10-B7508EAAB6E7}"/>
              </c:ext>
            </c:extLst>
          </c:dPt>
          <c:dLbls>
            <c:dLbl>
              <c:idx val="1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25-D444-92AC-1E745052CD11}"/>
                </c:ext>
              </c:extLst>
            </c:dLbl>
            <c:dLbl>
              <c:idx val="3"/>
              <c:layout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025-D444-92AC-1E745052CD11}"/>
                </c:ext>
              </c:extLst>
            </c:dLbl>
            <c:dLbl>
              <c:idx val="4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25-D444-92AC-1E745052CD11}"/>
                </c:ext>
              </c:extLst>
            </c:dLbl>
            <c:dLbl>
              <c:idx val="6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25-D444-92AC-1E745052CD1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Before the end of the calendar year</c:v>
                </c:pt>
                <c:pt idx="1">
                  <c:v>In January of 2021</c:v>
                </c:pt>
                <c:pt idx="2">
                  <c:v>In February of 2021</c:v>
                </c:pt>
                <c:pt idx="3">
                  <c:v>In March of 2021</c:v>
                </c:pt>
                <c:pt idx="4">
                  <c:v>In April of 2021</c:v>
                </c:pt>
                <c:pt idx="5">
                  <c:v>Between May and June of 2021</c:v>
                </c:pt>
                <c:pt idx="6">
                  <c:v>In the second half of 2021</c:v>
                </c:pt>
                <c:pt idx="7">
                  <c:v>Not before 2022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0.224</c:v>
                </c:pt>
                <c:pt idx="1">
                  <c:v>0.211</c:v>
                </c:pt>
                <c:pt idx="2">
                  <c:v>0.132</c:v>
                </c:pt>
                <c:pt idx="3">
                  <c:v>0.164</c:v>
                </c:pt>
                <c:pt idx="4">
                  <c:v>0.105</c:v>
                </c:pt>
                <c:pt idx="5">
                  <c:v>0.059</c:v>
                </c:pt>
                <c:pt idx="6">
                  <c:v>0.059</c:v>
                </c:pt>
                <c:pt idx="7">
                  <c:v>0.046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025-D444-92AC-1E745052CD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35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0848284439346327"/>
          <c:y val="0.108131972958913"/>
          <c:w val="0.410315071988401"/>
          <c:h val="0.7931515024954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  <c:pt idx="6">
                  <c:v>WAVE 7</c:v>
                </c:pt>
                <c:pt idx="7">
                  <c:v>WAVE 8</c:v>
                </c:pt>
                <c:pt idx="8">
                  <c:v>WAVE 9</c:v>
                </c:pt>
                <c:pt idx="9">
                  <c:v>WAVE 10</c:v>
                </c:pt>
                <c:pt idx="10">
                  <c:v>WAVE 11</c:v>
                </c:pt>
                <c:pt idx="11">
                  <c:v>WAVE 12</c:v>
                </c:pt>
                <c:pt idx="12">
                  <c:v>WAVE 13</c:v>
                </c:pt>
                <c:pt idx="13">
                  <c:v>WAVE 14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0.272</c:v>
                </c:pt>
                <c:pt idx="1">
                  <c:v>0.351</c:v>
                </c:pt>
                <c:pt idx="2">
                  <c:v>0.316</c:v>
                </c:pt>
                <c:pt idx="3">
                  <c:v>0.4</c:v>
                </c:pt>
                <c:pt idx="4">
                  <c:v>0.59</c:v>
                </c:pt>
                <c:pt idx="5">
                  <c:v>0.455</c:v>
                </c:pt>
                <c:pt idx="6">
                  <c:v>0.54</c:v>
                </c:pt>
                <c:pt idx="7">
                  <c:v>0.53</c:v>
                </c:pt>
                <c:pt idx="8">
                  <c:v>0.583</c:v>
                </c:pt>
                <c:pt idx="9">
                  <c:v>0.625</c:v>
                </c:pt>
                <c:pt idx="10">
                  <c:v>0.595</c:v>
                </c:pt>
                <c:pt idx="11">
                  <c:v>0.524</c:v>
                </c:pt>
                <c:pt idx="12">
                  <c:v>0.644</c:v>
                </c:pt>
                <c:pt idx="13">
                  <c:v>0.715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30-9549-A8FF-8F969E671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607224"/>
        <c:axId val="-2118865112"/>
      </c:lineChart>
      <c:catAx>
        <c:axId val="-21136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865112"/>
        <c:crosses val="autoZero"/>
        <c:auto val="1"/>
        <c:lblAlgn val="ctr"/>
        <c:lblOffset val="100"/>
        <c:noMultiLvlLbl val="0"/>
      </c:catAx>
      <c:valAx>
        <c:axId val="-21188651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360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WAVE 1</c:v>
                </c:pt>
                <c:pt idx="1">
                  <c:v>WAVE 2</c:v>
                </c:pt>
                <c:pt idx="2">
                  <c:v>WAVE 3</c:v>
                </c:pt>
                <c:pt idx="3">
                  <c:v>WAVE 4</c:v>
                </c:pt>
                <c:pt idx="4">
                  <c:v>WAVE 5</c:v>
                </c:pt>
                <c:pt idx="5">
                  <c:v>WAVE 6</c:v>
                </c:pt>
                <c:pt idx="6">
                  <c:v>WAVE 7</c:v>
                </c:pt>
                <c:pt idx="7">
                  <c:v>WAVE 8</c:v>
                </c:pt>
                <c:pt idx="8">
                  <c:v>WAVE 9</c:v>
                </c:pt>
                <c:pt idx="9">
                  <c:v>WAVE 10</c:v>
                </c:pt>
                <c:pt idx="10">
                  <c:v>WAVE 11</c:v>
                </c:pt>
                <c:pt idx="11">
                  <c:v>WAVE 12</c:v>
                </c:pt>
                <c:pt idx="12">
                  <c:v>WAVE 13</c:v>
                </c:pt>
                <c:pt idx="13">
                  <c:v>WAVE 14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0.202</c:v>
                </c:pt>
                <c:pt idx="1">
                  <c:v>0.395</c:v>
                </c:pt>
                <c:pt idx="2">
                  <c:v>0.282</c:v>
                </c:pt>
                <c:pt idx="3">
                  <c:v>0.319</c:v>
                </c:pt>
                <c:pt idx="4">
                  <c:v>0.382</c:v>
                </c:pt>
                <c:pt idx="5">
                  <c:v>0.257</c:v>
                </c:pt>
                <c:pt idx="6">
                  <c:v>0.388</c:v>
                </c:pt>
                <c:pt idx="7">
                  <c:v>0.388</c:v>
                </c:pt>
                <c:pt idx="8">
                  <c:v>0.425</c:v>
                </c:pt>
                <c:pt idx="9">
                  <c:v>0.456</c:v>
                </c:pt>
                <c:pt idx="10">
                  <c:v>0.537</c:v>
                </c:pt>
                <c:pt idx="11">
                  <c:v>0.406</c:v>
                </c:pt>
                <c:pt idx="12">
                  <c:v>0.439</c:v>
                </c:pt>
                <c:pt idx="13">
                  <c:v>0.52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530-9549-A8FF-8F969E6712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010088"/>
        <c:axId val="-2113769400"/>
      </c:lineChart>
      <c:catAx>
        <c:axId val="-211301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769400"/>
        <c:crosses val="autoZero"/>
        <c:auto val="1"/>
        <c:lblAlgn val="ctr"/>
        <c:lblOffset val="100"/>
        <c:noMultiLvlLbl val="0"/>
      </c:catAx>
      <c:valAx>
        <c:axId val="-2113769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113010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50908768224"/>
          <c:y val="0.159568107818078"/>
          <c:w val="0.717732590504333"/>
          <c:h val="0.718437424530691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CASUAL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13-C842-B6D9-BD9208E1F7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13-C842-B6D9-BD9208E1F7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13-C842-B6D9-BD9208E1F7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13-C842-B6D9-BD9208E1F7F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13-C842-B6D9-BD9208E1F7F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13-C842-B6D9-BD9208E1F7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13-C842-B6D9-BD9208E1F7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0.517</c:v>
                </c:pt>
                <c:pt idx="1">
                  <c:v>0.483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13-C842-B6D9-BD9208E1F7F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Confidence Barometer</c:v>
                </c:pt>
              </c:strCache>
            </c:strRef>
          </c:tx>
          <c:spPr>
            <a:ln w="444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0.00578703703703705"/>
                  <c:y val="0.01549413479897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AA-9B41-B940-78435D02A7F7}"/>
                </c:ext>
              </c:extLst>
            </c:dLbl>
            <c:dLbl>
              <c:idx val="1"/>
              <c:layout>
                <c:manualLayout>
                  <c:x val="-0.0150462962962963"/>
                  <c:y val="0.046482404396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AA-9B41-B940-78435D02A7F7}"/>
                </c:ext>
              </c:extLst>
            </c:dLbl>
            <c:dLbl>
              <c:idx val="2"/>
              <c:layout>
                <c:manualLayout>
                  <c:x val="-0.00462962962962963"/>
                  <c:y val="0.030988269597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AA-9B41-B940-78435D02A7F7}"/>
                </c:ext>
              </c:extLst>
            </c:dLbl>
            <c:dLbl>
              <c:idx val="3"/>
              <c:layout>
                <c:manualLayout>
                  <c:x val="-0.0208333333333333"/>
                  <c:y val="0.0495812313567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AA-9B41-B940-78435D02A7F7}"/>
                </c:ext>
              </c:extLst>
            </c:dLbl>
            <c:dLbl>
              <c:idx val="4"/>
              <c:layout>
                <c:manualLayout>
                  <c:x val="-0.0335648148148149"/>
                  <c:y val="0.04958123135671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6AA-9B41-B940-78435D02A7F7}"/>
                </c:ext>
              </c:extLst>
            </c:dLbl>
            <c:dLbl>
              <c:idx val="5"/>
              <c:layout>
                <c:manualLayout>
                  <c:x val="-0.0208333333333333"/>
                  <c:y val="-0.0278894426381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6AA-9B41-B940-78435D02A7F7}"/>
                </c:ext>
              </c:extLst>
            </c:dLbl>
            <c:dLbl>
              <c:idx val="6"/>
              <c:layout>
                <c:manualLayout>
                  <c:x val="-0.025462962962963"/>
                  <c:y val="0.0433835774371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6AA-9B41-B940-78435D02A7F7}"/>
                </c:ext>
              </c:extLst>
            </c:dLbl>
            <c:dLbl>
              <c:idx val="7"/>
              <c:layout>
                <c:manualLayout>
                  <c:x val="-0.0231481481481481"/>
                  <c:y val="0.0433835774371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6AA-9B41-B940-78435D02A7F7}"/>
                </c:ext>
              </c:extLst>
            </c:dLbl>
            <c:dLbl>
              <c:idx val="8"/>
              <c:layout>
                <c:manualLayout>
                  <c:x val="-0.0266203703703704"/>
                  <c:y val="-0.0371859235175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6AA-9B41-B940-78435D02A7F7}"/>
                </c:ext>
              </c:extLst>
            </c:dLbl>
            <c:dLbl>
              <c:idx val="9"/>
              <c:layout>
                <c:manualLayout>
                  <c:x val="-0.0173611111111111"/>
                  <c:y val="0.04648240439691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6AA-9B41-B940-78435D02A7F7}"/>
                </c:ext>
              </c:extLst>
            </c:dLbl>
            <c:dLbl>
              <c:idx val="10"/>
              <c:layout>
                <c:manualLayout>
                  <c:x val="-0.0231481481481481"/>
                  <c:y val="0.04648240439691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6AA-9B41-B940-78435D02A7F7}"/>
                </c:ext>
              </c:extLst>
            </c:dLbl>
            <c:dLbl>
              <c:idx val="11"/>
              <c:layout>
                <c:manualLayout>
                  <c:x val="-0.0219907407407409"/>
                  <c:y val="0.0433835774371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6AA-9B41-B940-78435D02A7F7}"/>
                </c:ext>
              </c:extLst>
            </c:dLbl>
            <c:dLbl>
              <c:idx val="12"/>
              <c:layout>
                <c:manualLayout>
                  <c:x val="-0.0243055555555556"/>
                  <c:y val="0.03718592351753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6AA-9B41-B940-78435D02A7F7}"/>
                </c:ext>
              </c:extLst>
            </c:dLbl>
            <c:dLbl>
              <c:idx val="13"/>
              <c:layout>
                <c:manualLayout>
                  <c:x val="-0.0231481481481481"/>
                  <c:y val="0.0433835774371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6AA-9B41-B940-78435D02A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4"/>
                <c:pt idx="0">
                  <c:v>0.27</c:v>
                </c:pt>
                <c:pt idx="1">
                  <c:v>0.31</c:v>
                </c:pt>
                <c:pt idx="2">
                  <c:v>0.31</c:v>
                </c:pt>
                <c:pt idx="3">
                  <c:v>0.34</c:v>
                </c:pt>
                <c:pt idx="4">
                  <c:v>0.32</c:v>
                </c:pt>
                <c:pt idx="5">
                  <c:v>0.27</c:v>
                </c:pt>
                <c:pt idx="6">
                  <c:v>0.29</c:v>
                </c:pt>
                <c:pt idx="7">
                  <c:v>0.27</c:v>
                </c:pt>
                <c:pt idx="8">
                  <c:v>0.27</c:v>
                </c:pt>
                <c:pt idx="9">
                  <c:v>0.32</c:v>
                </c:pt>
                <c:pt idx="10">
                  <c:v>0.33</c:v>
                </c:pt>
                <c:pt idx="11">
                  <c:v>0.31</c:v>
                </c:pt>
                <c:pt idx="12">
                  <c:v>0.32</c:v>
                </c:pt>
                <c:pt idx="13">
                  <c:v>0.34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6AA-9B41-B940-78435D02A7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Conditions</c:v>
                </c:pt>
              </c:strCache>
            </c:strRef>
          </c:tx>
          <c:spPr>
            <a:ln w="44450" cap="rnd">
              <a:solidFill>
                <a:srgbClr val="FF9412"/>
              </a:solidFill>
              <a:prstDash val="lgDashDot"/>
              <a:round/>
            </a:ln>
            <a:effectLst/>
          </c:spPr>
          <c:marker>
            <c:symbol val="circle"/>
            <c:size val="10"/>
            <c:spPr>
              <a:solidFill>
                <a:srgbClr val="FF9412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941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4"/>
                <c:pt idx="0">
                  <c:v>0.21</c:v>
                </c:pt>
                <c:pt idx="1">
                  <c:v>0.24</c:v>
                </c:pt>
                <c:pt idx="2">
                  <c:v>0.24</c:v>
                </c:pt>
                <c:pt idx="3">
                  <c:v>0.25</c:v>
                </c:pt>
                <c:pt idx="4">
                  <c:v>0.25</c:v>
                </c:pt>
                <c:pt idx="5">
                  <c:v>0.24</c:v>
                </c:pt>
                <c:pt idx="6">
                  <c:v>0.23</c:v>
                </c:pt>
                <c:pt idx="7">
                  <c:v>0.22</c:v>
                </c:pt>
                <c:pt idx="8">
                  <c:v>0.24</c:v>
                </c:pt>
                <c:pt idx="9">
                  <c:v>0.25</c:v>
                </c:pt>
                <c:pt idx="10">
                  <c:v>0.25</c:v>
                </c:pt>
                <c:pt idx="11">
                  <c:v>0.26</c:v>
                </c:pt>
                <c:pt idx="12">
                  <c:v>0.27</c:v>
                </c:pt>
                <c:pt idx="13">
                  <c:v>0.27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6AA-9B41-B940-78435D02A7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Future Expectations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10"/>
            <c:spPr>
              <a:solidFill>
                <a:schemeClr val="accent1">
                  <a:lumMod val="75000"/>
                  <a:lumOff val="25000"/>
                </a:schemeClr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Sheet1!$D$2:$D$15</c:f>
              <c:numCache>
                <c:formatCode>0%</c:formatCode>
                <c:ptCount val="14"/>
                <c:pt idx="0">
                  <c:v>0.32</c:v>
                </c:pt>
                <c:pt idx="1">
                  <c:v>0.37</c:v>
                </c:pt>
                <c:pt idx="2">
                  <c:v>0.37</c:v>
                </c:pt>
                <c:pt idx="3">
                  <c:v>0.43</c:v>
                </c:pt>
                <c:pt idx="4">
                  <c:v>0.4</c:v>
                </c:pt>
                <c:pt idx="5">
                  <c:v>0.31</c:v>
                </c:pt>
                <c:pt idx="6">
                  <c:v>0.35</c:v>
                </c:pt>
                <c:pt idx="7">
                  <c:v>0.31</c:v>
                </c:pt>
                <c:pt idx="8">
                  <c:v>0.31</c:v>
                </c:pt>
                <c:pt idx="9">
                  <c:v>0.39</c:v>
                </c:pt>
                <c:pt idx="10">
                  <c:v>0.4</c:v>
                </c:pt>
                <c:pt idx="11">
                  <c:v>0.37</c:v>
                </c:pt>
                <c:pt idx="12">
                  <c:v>0.37</c:v>
                </c:pt>
                <c:pt idx="13">
                  <c:v>0.42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F6AA-9B41-B940-78435D02A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1800040"/>
        <c:axId val="-2049436312"/>
      </c:lineChart>
      <c:catAx>
        <c:axId val="-207180004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49436312"/>
        <c:crosses val="autoZero"/>
        <c:auto val="1"/>
        <c:lblAlgn val="ctr"/>
        <c:lblOffset val="100"/>
        <c:noMultiLvlLbl val="0"/>
      </c:catAx>
      <c:valAx>
        <c:axId val="-2049436312"/>
        <c:scaling>
          <c:orientation val="minMax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-2071800040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808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50908768224"/>
          <c:y val="0.159568107818078"/>
          <c:w val="0.717732590504333"/>
          <c:h val="0.718437424530691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CORE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13-C842-B6D9-BD9208E1F7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13-C842-B6D9-BD9208E1F7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13-C842-B6D9-BD9208E1F7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13-C842-B6D9-BD9208E1F7F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13-C842-B6D9-BD9208E1F7F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13-C842-B6D9-BD9208E1F7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13-C842-B6D9-BD9208E1F7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0.625</c:v>
                </c:pt>
                <c:pt idx="1">
                  <c:v>0.375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13-C842-B6D9-BD9208E1F7F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50908768224"/>
          <c:y val="0.159568107818078"/>
          <c:w val="0.717732590504333"/>
          <c:h val="0.718437424530691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CORE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13-C842-B6D9-BD9208E1F7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13-C842-B6D9-BD9208E1F7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13-C842-B6D9-BD9208E1F7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013-C842-B6D9-BD9208E1F7F6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013-C842-B6D9-BD9208E1F7F6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013-C842-B6D9-BD9208E1F7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013-C842-B6D9-BD9208E1F7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0.784</c:v>
                </c:pt>
                <c:pt idx="1">
                  <c:v>0.216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B013-C842-B6D9-BD9208E1F7F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WAVE 5</c:v>
                </c:pt>
                <c:pt idx="1">
                  <c:v>WAVE 6</c:v>
                </c:pt>
                <c:pt idx="2">
                  <c:v>WAVE 7</c:v>
                </c:pt>
                <c:pt idx="3">
                  <c:v>WAVE 8</c:v>
                </c:pt>
                <c:pt idx="4">
                  <c:v>WAVE 9</c:v>
                </c:pt>
                <c:pt idx="5">
                  <c:v>WAVE 10</c:v>
                </c:pt>
                <c:pt idx="6">
                  <c:v>WAVE 11</c:v>
                </c:pt>
                <c:pt idx="7">
                  <c:v>WAVE 12</c:v>
                </c:pt>
                <c:pt idx="8">
                  <c:v>WAVE 13</c:v>
                </c:pt>
                <c:pt idx="9">
                  <c:v>WAVE 14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0.624</c:v>
                </c:pt>
                <c:pt idx="1">
                  <c:v>0.522</c:v>
                </c:pt>
                <c:pt idx="2">
                  <c:v>0.64</c:v>
                </c:pt>
                <c:pt idx="3">
                  <c:v>0.648</c:v>
                </c:pt>
                <c:pt idx="4">
                  <c:v>0.614</c:v>
                </c:pt>
                <c:pt idx="5">
                  <c:v>0.588</c:v>
                </c:pt>
                <c:pt idx="6">
                  <c:v>0.597</c:v>
                </c:pt>
                <c:pt idx="7">
                  <c:v>0.68</c:v>
                </c:pt>
                <c:pt idx="8">
                  <c:v>0.682</c:v>
                </c:pt>
                <c:pt idx="9">
                  <c:v>0.739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F8B-5F4F-A261-AFACE2DC8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877416"/>
        <c:axId val="-2113377672"/>
      </c:lineChart>
      <c:catAx>
        <c:axId val="-21138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377672"/>
        <c:crosses val="autoZero"/>
        <c:auto val="1"/>
        <c:lblAlgn val="ctr"/>
        <c:lblOffset val="100"/>
        <c:noMultiLvlLbl val="0"/>
      </c:catAx>
      <c:valAx>
        <c:axId val="-21133776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3877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50894256394293"/>
          <c:y val="0.0664075330956226"/>
          <c:w val="0.969821148721141"/>
          <c:h val="0.63061249421845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WAVE 4</c:v>
                </c:pt>
                <c:pt idx="1">
                  <c:v>WAVE 5</c:v>
                </c:pt>
                <c:pt idx="2">
                  <c:v>WAVE 6</c:v>
                </c:pt>
                <c:pt idx="3">
                  <c:v>WAVE 7</c:v>
                </c:pt>
                <c:pt idx="4">
                  <c:v>WAVE 8</c:v>
                </c:pt>
                <c:pt idx="5">
                  <c:v>WAVE 9</c:v>
                </c:pt>
                <c:pt idx="6">
                  <c:v>WAVE 10</c:v>
                </c:pt>
                <c:pt idx="7">
                  <c:v>WAVE 11</c:v>
                </c:pt>
                <c:pt idx="8">
                  <c:v>WAVE 12</c:v>
                </c:pt>
                <c:pt idx="9">
                  <c:v>WAVE 13</c:v>
                </c:pt>
                <c:pt idx="10">
                  <c:v>WAVE 14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0.66</c:v>
                </c:pt>
                <c:pt idx="1">
                  <c:v>0.7</c:v>
                </c:pt>
                <c:pt idx="2">
                  <c:v>0.68</c:v>
                </c:pt>
                <c:pt idx="3">
                  <c:v>0.7</c:v>
                </c:pt>
                <c:pt idx="4">
                  <c:v>0.7</c:v>
                </c:pt>
                <c:pt idx="5">
                  <c:v>0.73</c:v>
                </c:pt>
                <c:pt idx="6">
                  <c:v>0.72</c:v>
                </c:pt>
                <c:pt idx="7">
                  <c:v>0.77</c:v>
                </c:pt>
                <c:pt idx="8">
                  <c:v>0.71</c:v>
                </c:pt>
                <c:pt idx="9">
                  <c:v>0.71</c:v>
                </c:pt>
                <c:pt idx="10">
                  <c:v>0.83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FCA-5549-BB9B-71FAED627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007544"/>
        <c:axId val="-2112906856"/>
      </c:lineChart>
      <c:catAx>
        <c:axId val="-2113007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2906856"/>
        <c:crosses val="autoZero"/>
        <c:auto val="1"/>
        <c:lblAlgn val="ctr"/>
        <c:lblOffset val="100"/>
        <c:noMultiLvlLbl val="0"/>
      </c:catAx>
      <c:valAx>
        <c:axId val="-21129068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3007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Golf is a more important part of staying healthy during the current pandemic</c:v>
                </c:pt>
                <c:pt idx="1">
                  <c:v>The golf course(s) where I play are very busy now</c:v>
                </c:pt>
                <c:pt idx="2">
                  <c:v>There are more golfers playing the game now, than there were at this time last year</c:v>
                </c:pt>
                <c:pt idx="3">
                  <c:v>People in general are playing more golf during the pandemic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0.76</c:v>
                </c:pt>
                <c:pt idx="1">
                  <c:v>0.74</c:v>
                </c:pt>
                <c:pt idx="2">
                  <c:v>0.7</c:v>
                </c:pt>
                <c:pt idx="3">
                  <c:v>0.67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2A-F749-9485-43CFAB0CA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-2119033240"/>
        <c:axId val="-2113015496"/>
      </c:barChart>
      <c:catAx>
        <c:axId val="-2119033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015496"/>
        <c:crosses val="autoZero"/>
        <c:auto val="1"/>
        <c:lblAlgn val="ctr"/>
        <c:lblOffset val="100"/>
        <c:noMultiLvlLbl val="0"/>
      </c:catAx>
      <c:valAx>
        <c:axId val="-2113015496"/>
        <c:scaling>
          <c:orientation val="minMax"/>
          <c:max val="0.8"/>
          <c:min val="0.2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-2119033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01695713777622"/>
          <c:y val="0.0257812484140472"/>
          <c:w val="0.533595524468869"/>
          <c:h val="0.94843750317190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am playing much more than I did last year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Casual</c:v>
                </c:pt>
                <c:pt idx="2">
                  <c:v>Core</c:v>
                </c:pt>
                <c:pt idx="3">
                  <c:v>Avid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0.275</c:v>
                </c:pt>
                <c:pt idx="1">
                  <c:v>0.111</c:v>
                </c:pt>
                <c:pt idx="2">
                  <c:v>0.313</c:v>
                </c:pt>
                <c:pt idx="3">
                  <c:v>0.352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8B-8A44-BB82-C8392F0F06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am playing slightly more than I did last year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Casual</c:v>
                </c:pt>
                <c:pt idx="2">
                  <c:v>Core</c:v>
                </c:pt>
                <c:pt idx="3">
                  <c:v>Avid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0.183</c:v>
                </c:pt>
                <c:pt idx="1">
                  <c:v>0.278</c:v>
                </c:pt>
                <c:pt idx="2">
                  <c:v>0.219</c:v>
                </c:pt>
                <c:pt idx="3">
                  <c:v>0.185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8B-8A44-BB82-C8392F0F06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 am playing the same amount of golf as I did last year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Casual</c:v>
                </c:pt>
                <c:pt idx="2">
                  <c:v>Core</c:v>
                </c:pt>
                <c:pt idx="3">
                  <c:v>Avid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0.242</c:v>
                </c:pt>
                <c:pt idx="1">
                  <c:v>0.278</c:v>
                </c:pt>
                <c:pt idx="2">
                  <c:v>0.25</c:v>
                </c:pt>
                <c:pt idx="3">
                  <c:v>0.148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48B-8A44-BB82-C8392F0F06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am playing slightly less than I did last year</c:v>
                </c:pt>
              </c:strCache>
            </c:strRef>
          </c:tx>
          <c:spPr>
            <a:solidFill>
              <a:srgbClr val="FF941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Casual</c:v>
                </c:pt>
                <c:pt idx="2">
                  <c:v>Core</c:v>
                </c:pt>
                <c:pt idx="3">
                  <c:v>Avid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0.2</c:v>
                </c:pt>
                <c:pt idx="1">
                  <c:v>0.278</c:v>
                </c:pt>
                <c:pt idx="2">
                  <c:v>0.188</c:v>
                </c:pt>
                <c:pt idx="3">
                  <c:v>0.241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48B-8A44-BB82-C8392F0F06B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 am playing much less than I did last year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</c:v>
                </c:pt>
                <c:pt idx="1">
                  <c:v>Casual</c:v>
                </c:pt>
                <c:pt idx="2">
                  <c:v>Core</c:v>
                </c:pt>
                <c:pt idx="3">
                  <c:v>Avid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</c:v>
                </c:pt>
                <c:pt idx="1">
                  <c:v>0.056</c:v>
                </c:pt>
                <c:pt idx="2">
                  <c:v>0.031</c:v>
                </c:pt>
                <c:pt idx="3">
                  <c:v>0.074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48B-8A44-BB82-C8392F0F0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18405976"/>
        <c:axId val="-2023111928"/>
      </c:barChart>
      <c:catAx>
        <c:axId val="-2118405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23111928"/>
        <c:crosses val="autoZero"/>
        <c:auto val="1"/>
        <c:lblAlgn val="ctr"/>
        <c:lblOffset val="100"/>
        <c:noMultiLvlLbl val="0"/>
      </c:catAx>
      <c:valAx>
        <c:axId val="-202311192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2118405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421264021243"/>
          <c:y val="0.0969798091914587"/>
          <c:w val="0.311804251845546"/>
          <c:h val="0.80078966583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Golf is a safe activity during the pandemic</c:v>
                </c:pt>
                <c:pt idx="1">
                  <c:v>There are fewer other sports that people can participate in</c:v>
                </c:pt>
                <c:pt idx="2">
                  <c:v>People have more time on their hands in general</c:v>
                </c:pt>
                <c:pt idx="3">
                  <c:v>Golf courses have done a great job of promoting the game</c:v>
                </c:pt>
                <c:pt idx="4">
                  <c:v>Golf fills a void of available social activities</c:v>
                </c:pt>
                <c:pt idx="5">
                  <c:v>The most passionate players are valuing the sport even more, now, during these trying times</c:v>
                </c:pt>
                <c:pt idx="6">
                  <c:v>People who don't normally play golf are seeking it out as a form of exercise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0.648</c:v>
                </c:pt>
                <c:pt idx="1">
                  <c:v>0.519</c:v>
                </c:pt>
                <c:pt idx="2">
                  <c:v>0.5</c:v>
                </c:pt>
                <c:pt idx="3">
                  <c:v>0.5</c:v>
                </c:pt>
                <c:pt idx="4">
                  <c:v>0.444</c:v>
                </c:pt>
                <c:pt idx="5">
                  <c:v>0.426</c:v>
                </c:pt>
                <c:pt idx="6">
                  <c:v>0.37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86-E543-9A6A-AF0FAF087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-1982946456"/>
        <c:axId val="-1982942920"/>
      </c:barChart>
      <c:catAx>
        <c:axId val="-19829464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2942920"/>
        <c:crosses val="autoZero"/>
        <c:auto val="1"/>
        <c:lblAlgn val="ctr"/>
        <c:lblOffset val="100"/>
        <c:noMultiLvlLbl val="0"/>
      </c:catAx>
      <c:valAx>
        <c:axId val="-198294292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198294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9175812007874"/>
          <c:y val="0.0348076893848507"/>
          <c:w val="0.342386687992126"/>
          <c:h val="0.9303846212302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Golf is a safe activity during the pandemic</c:v>
                </c:pt>
                <c:pt idx="1">
                  <c:v>There are fewer other sports that people can participate in</c:v>
                </c:pt>
                <c:pt idx="2">
                  <c:v>People have more time on their hands in general</c:v>
                </c:pt>
                <c:pt idx="3">
                  <c:v>Golf fills a void of available social activities</c:v>
                </c:pt>
                <c:pt idx="4">
                  <c:v>Golf courses have done a great job of promoting the game</c:v>
                </c:pt>
                <c:pt idx="5">
                  <c:v>The most passionate players are valuing the sport even more, now, during these trying times</c:v>
                </c:pt>
                <c:pt idx="6">
                  <c:v>People who don't normally play golf are seeking it out as a form of exercise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0.278</c:v>
                </c:pt>
                <c:pt idx="1">
                  <c:v>0.204</c:v>
                </c:pt>
                <c:pt idx="2">
                  <c:v>0.185</c:v>
                </c:pt>
                <c:pt idx="3">
                  <c:v>0.13</c:v>
                </c:pt>
                <c:pt idx="4">
                  <c:v>0.111</c:v>
                </c:pt>
                <c:pt idx="5">
                  <c:v>0.056</c:v>
                </c:pt>
                <c:pt idx="6">
                  <c:v>0.037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86-E543-9A6A-AF0FAF087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1"/>
        <c:axId val="-2054421784"/>
        <c:axId val="-2118914248"/>
      </c:barChart>
      <c:catAx>
        <c:axId val="-2054421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8914248"/>
        <c:crosses val="autoZero"/>
        <c:auto val="1"/>
        <c:lblAlgn val="ctr"/>
        <c:lblOffset val="100"/>
        <c:noMultiLvlLbl val="0"/>
      </c:catAx>
      <c:valAx>
        <c:axId val="-211891424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-205442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WAVE 11</c:v>
                </c:pt>
                <c:pt idx="1">
                  <c:v>WAVE 12</c:v>
                </c:pt>
                <c:pt idx="2">
                  <c:v>WAVE 13</c:v>
                </c:pt>
                <c:pt idx="3">
                  <c:v>WAVE 14</c:v>
                </c:pt>
                <c:pt idx="4">
                  <c:v>WAVE 15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0.845</c:v>
                </c:pt>
                <c:pt idx="1">
                  <c:v>0.83</c:v>
                </c:pt>
                <c:pt idx="2">
                  <c:v>0.875</c:v>
                </c:pt>
                <c:pt idx="3">
                  <c:v>0.894</c:v>
                </c:pt>
                <c:pt idx="4">
                  <c:v>0.9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941-BA4E-A555-335118E70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3773224"/>
        <c:axId val="-2119099352"/>
      </c:lineChart>
      <c:catAx>
        <c:axId val="-2113773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9099352"/>
        <c:crosses val="autoZero"/>
        <c:auto val="1"/>
        <c:lblAlgn val="ctr"/>
        <c:lblOffset val="100"/>
        <c:noMultiLvlLbl val="0"/>
      </c:catAx>
      <c:valAx>
        <c:axId val="-211909935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11377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40619541861"/>
          <c:y val="0.110653690930933"/>
          <c:w val="0.831347032391417"/>
          <c:h val="0.752595500656564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CORE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18-C042-849A-6D071CA00D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18-C042-849A-6D071CA00D8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18-C042-849A-6D071CA00D8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18-C042-849A-6D071CA00D8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8-C042-849A-6D071CA00D8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8-C042-849A-6D071CA00D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8-C042-849A-6D071CA00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I would play more</c:v>
                </c:pt>
                <c:pt idx="1">
                  <c:v>I would play less</c:v>
                </c:pt>
                <c:pt idx="2">
                  <c:v>I would play the same amount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0.15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18-C042-849A-6D071CA00D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7166447944007"/>
          <c:y val="0.150650998170683"/>
          <c:w val="0.940102070574512"/>
          <c:h val="0.7363462746929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Societal - The overall public health crisis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0.64</c:v>
                </c:pt>
                <c:pt idx="1">
                  <c:v>0.61</c:v>
                </c:pt>
                <c:pt idx="2">
                  <c:v>0.6</c:v>
                </c:pt>
                <c:pt idx="3">
                  <c:v>0.58</c:v>
                </c:pt>
                <c:pt idx="4">
                  <c:v>0.53</c:v>
                </c:pt>
                <c:pt idx="5">
                  <c:v>0.61</c:v>
                </c:pt>
                <c:pt idx="6">
                  <c:v>0.59</c:v>
                </c:pt>
                <c:pt idx="7">
                  <c:v>0.6</c:v>
                </c:pt>
                <c:pt idx="8">
                  <c:v>0.611</c:v>
                </c:pt>
                <c:pt idx="9">
                  <c:v>0.606</c:v>
                </c:pt>
                <c:pt idx="10">
                  <c:v>0.586</c:v>
                </c:pt>
                <c:pt idx="11">
                  <c:v>0.578</c:v>
                </c:pt>
                <c:pt idx="12">
                  <c:v>0.598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467-A24E-B58C-8FE7DA7567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Societal - The U.S. Economy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Sheet1!$C$2:$C$14</c:f>
              <c:numCache>
                <c:formatCode>0.0%</c:formatCode>
                <c:ptCount val="13"/>
                <c:pt idx="0">
                  <c:v>0.66</c:v>
                </c:pt>
                <c:pt idx="1">
                  <c:v>0.61</c:v>
                </c:pt>
                <c:pt idx="2">
                  <c:v>0.64</c:v>
                </c:pt>
                <c:pt idx="3">
                  <c:v>0.61</c:v>
                </c:pt>
                <c:pt idx="4">
                  <c:v>0.55</c:v>
                </c:pt>
                <c:pt idx="5">
                  <c:v>0.6</c:v>
                </c:pt>
                <c:pt idx="6">
                  <c:v>0.57</c:v>
                </c:pt>
                <c:pt idx="7">
                  <c:v>0.59</c:v>
                </c:pt>
                <c:pt idx="8">
                  <c:v>0.627</c:v>
                </c:pt>
                <c:pt idx="9">
                  <c:v>0.588</c:v>
                </c:pt>
                <c:pt idx="10">
                  <c:v>0.576</c:v>
                </c:pt>
                <c:pt idx="11">
                  <c:v>0.571</c:v>
                </c:pt>
                <c:pt idx="12">
                  <c:v>0.588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467-A24E-B58C-8FE7DA75670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Social Unrest - Impact on American society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3" formatCode="0.0%">
                  <c:v>0.57</c:v>
                </c:pt>
                <c:pt idx="4" formatCode="0.0%">
                  <c:v>0.48</c:v>
                </c:pt>
                <c:pt idx="5" formatCode="0.0%">
                  <c:v>0.57</c:v>
                </c:pt>
                <c:pt idx="6" formatCode="0.0%">
                  <c:v>0.55</c:v>
                </c:pt>
                <c:pt idx="7" formatCode="0.0%">
                  <c:v>0.56</c:v>
                </c:pt>
                <c:pt idx="8" formatCode="0.0%">
                  <c:v>0.55</c:v>
                </c:pt>
                <c:pt idx="9" formatCode="0.0%">
                  <c:v>0.558</c:v>
                </c:pt>
                <c:pt idx="10" formatCode="0.0%">
                  <c:v>0.584</c:v>
                </c:pt>
                <c:pt idx="11" formatCode="0.0%">
                  <c:v>0.52</c:v>
                </c:pt>
                <c:pt idx="12" formatCode="0.0%">
                  <c:v>0.556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B467-A24E-B58C-8FE7DA7567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Personal - Potential to contract COVID-19</c:v>
                </c:pt>
              </c:strCache>
            </c:strRef>
          </c:tx>
          <c:spPr>
            <a:ln w="28575" cap="rnd">
              <a:solidFill>
                <a:srgbClr val="00B0F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Sheet1!$E$2:$E$14</c:f>
              <c:numCache>
                <c:formatCode>0.0%</c:formatCode>
                <c:ptCount val="13"/>
                <c:pt idx="0">
                  <c:v>0.52</c:v>
                </c:pt>
                <c:pt idx="1">
                  <c:v>0.51</c:v>
                </c:pt>
                <c:pt idx="2">
                  <c:v>0.49</c:v>
                </c:pt>
                <c:pt idx="3">
                  <c:v>0.48</c:v>
                </c:pt>
                <c:pt idx="4">
                  <c:v>0.38</c:v>
                </c:pt>
                <c:pt idx="5">
                  <c:v>0.49</c:v>
                </c:pt>
                <c:pt idx="6">
                  <c:v>0.52</c:v>
                </c:pt>
                <c:pt idx="7">
                  <c:v>0.52</c:v>
                </c:pt>
                <c:pt idx="8">
                  <c:v>0.552</c:v>
                </c:pt>
                <c:pt idx="9">
                  <c:v>0.53</c:v>
                </c:pt>
                <c:pt idx="10">
                  <c:v>0.512</c:v>
                </c:pt>
                <c:pt idx="11">
                  <c:v>0.516</c:v>
                </c:pt>
                <c:pt idx="12">
                  <c:v>0.54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B467-A24E-B58C-8FE7DA7567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Personal - Personal Finances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Sheet1!$F$2:$F$14</c:f>
              <c:numCache>
                <c:formatCode>0.0%</c:formatCode>
                <c:ptCount val="13"/>
                <c:pt idx="0">
                  <c:v>0.48</c:v>
                </c:pt>
                <c:pt idx="1">
                  <c:v>0.48</c:v>
                </c:pt>
                <c:pt idx="2">
                  <c:v>0.46</c:v>
                </c:pt>
                <c:pt idx="3">
                  <c:v>0.47</c:v>
                </c:pt>
                <c:pt idx="4">
                  <c:v>0.37</c:v>
                </c:pt>
                <c:pt idx="5">
                  <c:v>0.45</c:v>
                </c:pt>
                <c:pt idx="6">
                  <c:v>0.42</c:v>
                </c:pt>
                <c:pt idx="7">
                  <c:v>0.44</c:v>
                </c:pt>
                <c:pt idx="8">
                  <c:v>0.493</c:v>
                </c:pt>
                <c:pt idx="9">
                  <c:v>0.456</c:v>
                </c:pt>
                <c:pt idx="10">
                  <c:v>0.428</c:v>
                </c:pt>
                <c:pt idx="11">
                  <c:v>0.445</c:v>
                </c:pt>
                <c:pt idx="12">
                  <c:v>0.468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B467-A24E-B58C-8FE7DA75670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Social Unrest - Impact on leisure activities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Sheet1!$G$2:$G$14</c:f>
              <c:numCache>
                <c:formatCode>General</c:formatCode>
                <c:ptCount val="13"/>
                <c:pt idx="3" formatCode="0.0%">
                  <c:v>0.47</c:v>
                </c:pt>
                <c:pt idx="4" formatCode="0.0%">
                  <c:v>0.37</c:v>
                </c:pt>
                <c:pt idx="5" formatCode="0.0%">
                  <c:v>0.44</c:v>
                </c:pt>
                <c:pt idx="6" formatCode="0.0%">
                  <c:v>0.39</c:v>
                </c:pt>
                <c:pt idx="7" formatCode="0.0%">
                  <c:v>0.39</c:v>
                </c:pt>
                <c:pt idx="8" formatCode="0.0%">
                  <c:v>0.434</c:v>
                </c:pt>
                <c:pt idx="9" formatCode="0.0%">
                  <c:v>0.438</c:v>
                </c:pt>
                <c:pt idx="10" formatCode="0.0%">
                  <c:v>0.394</c:v>
                </c:pt>
                <c:pt idx="11" formatCode="0.0%">
                  <c:v>0.435</c:v>
                </c:pt>
                <c:pt idx="12" formatCode="0.0%">
                  <c:v>0.456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B467-A24E-B58C-8FE7DA75670C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Election-related unrest - Impact on American society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Sheet1!$H$2:$H$14</c:f>
              <c:numCache>
                <c:formatCode>General</c:formatCode>
                <c:ptCount val="13"/>
                <c:pt idx="10" formatCode="0.0%">
                  <c:v>0.56</c:v>
                </c:pt>
                <c:pt idx="11" formatCode="0.0%">
                  <c:v>0.565</c:v>
                </c:pt>
                <c:pt idx="12" formatCode="0.0%">
                  <c:v>0.542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467-A24E-B58C-8FE7DA75670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Election-related unrest - Impact on leisure activities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Sheet1!$A$2:$A$14</c:f>
              <c:strCache>
                <c:ptCount val="13"/>
                <c:pt idx="0">
                  <c:v>Apr. 22</c:v>
                </c:pt>
                <c:pt idx="1">
                  <c:v>May 6</c:v>
                </c:pt>
                <c:pt idx="2">
                  <c:v>May 20</c:v>
                </c:pt>
                <c:pt idx="3">
                  <c:v>Jun. 3</c:v>
                </c:pt>
                <c:pt idx="4">
                  <c:v>Jun. 17</c:v>
                </c:pt>
                <c:pt idx="5">
                  <c:v>Jul. 8</c:v>
                </c:pt>
                <c:pt idx="6">
                  <c:v>Jul. 22</c:v>
                </c:pt>
                <c:pt idx="7">
                  <c:v>Aug. 5</c:v>
                </c:pt>
                <c:pt idx="8">
                  <c:v>Aug. 19</c:v>
                </c:pt>
                <c:pt idx="9">
                  <c:v>Sept. 9</c:v>
                </c:pt>
                <c:pt idx="10">
                  <c:v>Sept. 23</c:v>
                </c:pt>
                <c:pt idx="11">
                  <c:v>Oct. 7</c:v>
                </c:pt>
                <c:pt idx="12">
                  <c:v>Oct. 21</c:v>
                </c:pt>
              </c:strCache>
            </c:strRef>
          </c:cat>
          <c:val>
            <c:numRef>
              <c:f>Sheet1!$I$2:$I$14</c:f>
              <c:numCache>
                <c:formatCode>General</c:formatCode>
                <c:ptCount val="13"/>
                <c:pt idx="10" formatCode="0.0%">
                  <c:v>0.48</c:v>
                </c:pt>
                <c:pt idx="11" formatCode="0.0%">
                  <c:v>0.422</c:v>
                </c:pt>
                <c:pt idx="12" formatCode="0.0%">
                  <c:v>0.47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B467-A24E-B58C-8FE7DA756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3490360"/>
        <c:axId val="-2127446904"/>
      </c:lineChart>
      <c:catAx>
        <c:axId val="-2093490360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7446904"/>
        <c:crosses val="autoZero"/>
        <c:auto val="1"/>
        <c:lblAlgn val="ctr"/>
        <c:lblOffset val="100"/>
        <c:noMultiLvlLbl val="0"/>
      </c:catAx>
      <c:valAx>
        <c:axId val="-2127446904"/>
        <c:scaling>
          <c:orientation val="minMax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93490360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793087345763"/>
          <c:y val="0.120386264025499"/>
          <c:w val="0.373978015122435"/>
          <c:h val="0.752721607222397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CASUAL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18-C042-849A-6D071CA00D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18-C042-849A-6D071CA00D8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18-C042-849A-6D071CA00D8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18-C042-849A-6D071CA00D8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8-C042-849A-6D071CA00D8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8-C042-849A-6D071CA00D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8-C042-849A-6D071CA00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I would play more</c:v>
                </c:pt>
                <c:pt idx="1">
                  <c:v>I would play less</c:v>
                </c:pt>
                <c:pt idx="2">
                  <c:v>I would play the same amount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0.536</c:v>
                </c:pt>
                <c:pt idx="1">
                  <c:v>0.214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18-C042-849A-6D071CA00D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29290795869685"/>
          <c:y val="0.259992402754291"/>
          <c:w val="0.340633396389783"/>
          <c:h val="0.656332612816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40619541861"/>
          <c:y val="0.110653690930933"/>
          <c:w val="0.831347032391417"/>
          <c:h val="0.752595500656564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AVID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F18-C042-849A-6D071CA00D8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F18-C042-849A-6D071CA00D8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F18-C042-849A-6D071CA00D8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F18-C042-849A-6D071CA00D8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F18-C042-849A-6D071CA00D8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F18-C042-849A-6D071CA00D8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F18-C042-849A-6D071CA00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I would play more</c:v>
                </c:pt>
                <c:pt idx="1">
                  <c:v>I would play less</c:v>
                </c:pt>
                <c:pt idx="2">
                  <c:v>I would play the same amount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0.811</c:v>
                </c:pt>
                <c:pt idx="1">
                  <c:v>0.108</c:v>
                </c:pt>
                <c:pt idx="2">
                  <c:v>0.081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F18-C042-849A-6D071CA00D85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6728188564684"/>
          <c:y val="0.032480335098478"/>
          <c:w val="0.375507464740869"/>
          <c:h val="0.9350393298030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Golfers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best years of my life are still to come</c:v>
                </c:pt>
                <c:pt idx="1">
                  <c:v>I'm optimistic about the future of our country</c:v>
                </c:pt>
                <c:pt idx="2">
                  <c:v>I'm confident that I will have enough money to retire in comfort</c:v>
                </c:pt>
                <c:pt idx="3">
                  <c:v>I plan to spend just as much or more money on travel in the next year as I did in the past year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0.55</c:v>
                </c:pt>
                <c:pt idx="2">
                  <c:v>0.53</c:v>
                </c:pt>
                <c:pt idx="3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BE-BF46-AF54-62096B155C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The best years of my life are still to come</c:v>
                </c:pt>
                <c:pt idx="1">
                  <c:v>I'm optimistic about the future of our country</c:v>
                </c:pt>
                <c:pt idx="2">
                  <c:v>I'm confident that I will have enough money to retire in comfort</c:v>
                </c:pt>
                <c:pt idx="3">
                  <c:v>I plan to spend just as much or more money on travel in the next year as I did in the past year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0.48</c:v>
                </c:pt>
                <c:pt idx="1">
                  <c:v>0.41</c:v>
                </c:pt>
                <c:pt idx="2">
                  <c:v>0.39</c:v>
                </c:pt>
                <c:pt idx="3">
                  <c:v>0.27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BE-BF46-AF54-62096B155C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overlap val="-10"/>
        <c:axId val="-1983750008"/>
        <c:axId val="-2113001368"/>
      </c:barChart>
      <c:catAx>
        <c:axId val="-19837500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001368"/>
        <c:crosses val="autoZero"/>
        <c:auto val="1"/>
        <c:lblAlgn val="ctr"/>
        <c:lblOffset val="100"/>
        <c:noMultiLvlLbl val="0"/>
      </c:catAx>
      <c:valAx>
        <c:axId val="-2113001368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-198375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2373376769699"/>
          <c:y val="0.315683983799429"/>
          <c:w val="0.154147042492619"/>
          <c:h val="0.3247116243348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9928648843931"/>
          <c:y val="0.0963707962904808"/>
          <c:w val="0.421771284922929"/>
          <c:h val="0.778674155367381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TOTAL WAVE 15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B7-0B41-A541-E813DDDC32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B7-0B41-A541-E813DDDC326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B7-0B41-A541-E813DDDC32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B7-0B41-A541-E813DDDC326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B7-0B41-A541-E813DDDC326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B7-0B41-A541-E813DDDC32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B7-0B41-A541-E813DDDC3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I would play more</c:v>
                </c:pt>
                <c:pt idx="1">
                  <c:v>I would play less</c:v>
                </c:pt>
                <c:pt idx="2">
                  <c:v>I would play the same amount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0.669</c:v>
                </c:pt>
                <c:pt idx="1">
                  <c:v>0.139</c:v>
                </c:pt>
                <c:pt idx="2">
                  <c:v>0.192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B7-0B41-A541-E813DDDC32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51585079479769"/>
          <c:y val="0.246036333723331"/>
          <c:w val="0.514562567029057"/>
          <c:h val="0.490449127507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3471155434509"/>
          <c:y val="0.0896331818207078"/>
          <c:w val="0.421771284922929"/>
          <c:h val="0.778674155367381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TOTAL WAVE 15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0B7-0B41-A541-E813DDDC32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0B7-0B41-A541-E813DDDC326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0B7-0B41-A541-E813DDDC326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0B7-0B41-A541-E813DDDC3268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0B7-0B41-A541-E813DDDC326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0B7-0B41-A541-E813DDDC32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0B7-0B41-A541-E813DDDC32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5"/>
                <c:pt idx="0">
                  <c:v>I did not purchase any golf equipment in 2020 and do not anticipate purchasing any in 2021</c:v>
                </c:pt>
                <c:pt idx="1">
                  <c:v>I did not purchase any golf equipment in 2020 but plan to purchase some in 2021</c:v>
                </c:pt>
                <c:pt idx="2">
                  <c:v>My 2021 golf equipment purchases will be about the same as they were this year</c:v>
                </c:pt>
                <c:pt idx="3">
                  <c:v>I will buy less golf equipment in 2021 than I did this year</c:v>
                </c:pt>
                <c:pt idx="4">
                  <c:v>I will buy more golf equipment in 2021 than I did this year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0.204</c:v>
                </c:pt>
                <c:pt idx="1">
                  <c:v>0.145</c:v>
                </c:pt>
                <c:pt idx="2">
                  <c:v>0.349</c:v>
                </c:pt>
                <c:pt idx="3">
                  <c:v>0.092</c:v>
                </c:pt>
                <c:pt idx="4">
                  <c:v>0.211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0B7-0B41-A541-E813DDDC326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151585079479769"/>
          <c:y val="0.0625112093577108"/>
          <c:w val="0.514562567029057"/>
          <c:h val="0.901775461219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18849174547"/>
          <c:y val="0.0690993204146305"/>
          <c:w val="0.451412201738035"/>
          <c:h val="0.828292498509146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GOLFERS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E9-F243-ABB0-BB7D8EC2438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9-F243-ABB0-BB7D8EC2438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E9-F243-ABB0-BB7D8EC2438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E9-F243-ABB0-BB7D8EC2438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E9-F243-ABB0-BB7D8EC2438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E9-F243-ABB0-BB7D8EC243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E9-F243-ABB0-BB7D8EC2438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91440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Recently Active</c:v>
                </c:pt>
                <c:pt idx="1">
                  <c:v>Ready to Go</c:v>
                </c:pt>
                <c:pt idx="2">
                  <c:v>Assurance Seekers</c:v>
                </c:pt>
                <c:pt idx="3">
                  <c:v>Need Medical Breakthrough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0.135</c:v>
                </c:pt>
                <c:pt idx="1">
                  <c:v>0.608</c:v>
                </c:pt>
                <c:pt idx="2">
                  <c:v>0.081</c:v>
                </c:pt>
                <c:pt idx="3">
                  <c:v>0.176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8E9-F243-ABB0-BB7D8EC243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Montserrat Medium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37353206377787"/>
          <c:y val="0.0367889947469008"/>
          <c:w val="0.773315068081637"/>
          <c:h val="0.838294961217433"/>
        </c:manualLayout>
      </c:layout>
      <c:pieChart>
        <c:varyColors val="1"/>
        <c:ser>
          <c:idx val="0"/>
          <c:order val="0"/>
          <c:tx>
            <c:strRef>
              <c:f>Sheet1!$A$1</c:f>
              <c:strCache>
                <c:ptCount val="1"/>
                <c:pt idx="0">
                  <c:v>Sports Fans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E9-F243-ABB0-BB7D8EC2438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E9-F243-ABB0-BB7D8EC2438C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E9-F243-ABB0-BB7D8EC2438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E9-F243-ABB0-BB7D8EC2438C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8E9-F243-ABB0-BB7D8EC2438C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8E9-F243-ABB0-BB7D8EC2438C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8E9-F243-ABB0-BB7D8EC2438C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91440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accent4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91440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Recently Active</c:v>
                </c:pt>
                <c:pt idx="1">
                  <c:v>Ready to Go</c:v>
                </c:pt>
                <c:pt idx="2">
                  <c:v>Assurance Seekers</c:v>
                </c:pt>
                <c:pt idx="3">
                  <c:v>Need Medical Breakthrough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0.104</c:v>
                </c:pt>
                <c:pt idx="1">
                  <c:v>0.585</c:v>
                </c:pt>
                <c:pt idx="2">
                  <c:v>0.107</c:v>
                </c:pt>
                <c:pt idx="3">
                  <c:v>0.204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8E9-F243-ABB0-BB7D8EC2438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00">
          <a:latin typeface="Montserrat Medium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3153980752406"/>
          <c:y val="0.126372979705241"/>
          <c:w val="0.942953120443278"/>
          <c:h val="0.74757171359682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does your current level of stress compare to one month ago?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Sept. 23</c:v>
                </c:pt>
                <c:pt idx="1">
                  <c:v>Oct. 7</c:v>
                </c:pt>
                <c:pt idx="2">
                  <c:v>Oct. 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0.361</c:v>
                </c:pt>
                <c:pt idx="1">
                  <c:v>0.406</c:v>
                </c:pt>
                <c:pt idx="2">
                  <c:v>0.47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D9-974F-ADD7-D6881CA3AE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What do you think your level of stress will be one month from now?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no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Sept. 23</c:v>
                </c:pt>
                <c:pt idx="1">
                  <c:v>Oct. 7</c:v>
                </c:pt>
                <c:pt idx="2">
                  <c:v>Oct. 21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0.337</c:v>
                </c:pt>
                <c:pt idx="1">
                  <c:v>0.365</c:v>
                </c:pt>
                <c:pt idx="2">
                  <c:v>0.452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D9-974F-ADD7-D6881CA3AE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394168"/>
        <c:axId val="-2126538104"/>
      </c:lineChart>
      <c:catAx>
        <c:axId val="-2051394168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6538104"/>
        <c:crosses val="autoZero"/>
        <c:auto val="1"/>
        <c:lblAlgn val="ctr"/>
        <c:lblOffset val="100"/>
        <c:noMultiLvlLbl val="0"/>
      </c:catAx>
      <c:valAx>
        <c:axId val="-2126538104"/>
        <c:scaling>
          <c:orientation val="minMax"/>
          <c:max val="0.6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1394168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0939814814814815"/>
          <c:y val="0.00793650958974078"/>
          <c:w val="0.81087962962963"/>
          <c:h val="0.2084795984020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43153980752406"/>
          <c:y val="0.0501018840032662"/>
          <c:w val="0.942953120443278"/>
          <c:h val="0.8063757434528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How much do you want to return to working at an office outside your home?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Sept. 23</c:v>
                </c:pt>
                <c:pt idx="1">
                  <c:v>Oct. 7</c:v>
                </c:pt>
                <c:pt idx="2">
                  <c:v>Oct. 21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0.53</c:v>
                </c:pt>
                <c:pt idx="1">
                  <c:v>0.537</c:v>
                </c:pt>
                <c:pt idx="2">
                  <c:v>0.619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A8-A445-9FBB-FD9DAF73D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9409816"/>
        <c:axId val="1829044216"/>
      </c:lineChart>
      <c:catAx>
        <c:axId val="1829409816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9044216"/>
        <c:crosses val="autoZero"/>
        <c:auto val="1"/>
        <c:lblAlgn val="ctr"/>
        <c:lblOffset val="100"/>
        <c:noMultiLvlLbl val="0"/>
      </c:catAx>
      <c:valAx>
        <c:axId val="1829044216"/>
        <c:scaling>
          <c:orientation val="minMax"/>
          <c:max val="0.8"/>
          <c:min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9409816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6915735183452"/>
          <c:y val="0.0559136819826067"/>
          <c:w val="0.982199309876475"/>
          <c:h val="0.74338373274551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Sept. 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2D8-8F45-9B3D-2B39EDADC3A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2D8-8F45-9B3D-2B39EDADC3A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2D8-8F45-9B3D-2B39EDADC3AF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2D8-8F45-9B3D-2B39EDADC3AF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22D8-8F45-9B3D-2B39EDADC3AF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22D8-8F45-9B3D-2B39EDADC3AF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22D8-8F45-9B3D-2B39EDADC3AF}"/>
              </c:ext>
            </c:extLst>
          </c:dPt>
          <c:dLbls>
            <c:numFmt formatCode="0%" sourceLinked="0"/>
            <c:spPr>
              <a:solidFill>
                <a:srgbClr val="F7FEE6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By the end of 2020</c:v>
                </c:pt>
                <c:pt idx="1">
                  <c:v>By the end of 1Q 2021</c:v>
                </c:pt>
                <c:pt idx="2">
                  <c:v>By the end of 2Q 2021</c:v>
                </c:pt>
                <c:pt idx="3">
                  <c:v>By the end of 3Q 2021</c:v>
                </c:pt>
                <c:pt idx="4">
                  <c:v>By the end of 2021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0.287</c:v>
                </c:pt>
                <c:pt idx="1">
                  <c:v>0.345</c:v>
                </c:pt>
                <c:pt idx="2">
                  <c:v>0.444</c:v>
                </c:pt>
                <c:pt idx="3">
                  <c:v>0.538</c:v>
                </c:pt>
                <c:pt idx="4">
                  <c:v>0.629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2D8-8F45-9B3D-2B39EDADC3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Oct.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accent2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By the end of 2020</c:v>
                </c:pt>
                <c:pt idx="1">
                  <c:v>By the end of 1Q 2021</c:v>
                </c:pt>
                <c:pt idx="2">
                  <c:v>By the end of 2Q 2021</c:v>
                </c:pt>
                <c:pt idx="3">
                  <c:v>By the end of 3Q 2021</c:v>
                </c:pt>
                <c:pt idx="4">
                  <c:v>By the end of 2021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0.367</c:v>
                </c:pt>
                <c:pt idx="1">
                  <c:v>0.418</c:v>
                </c:pt>
                <c:pt idx="2">
                  <c:v>0.476</c:v>
                </c:pt>
                <c:pt idx="3">
                  <c:v>0.554</c:v>
                </c:pt>
                <c:pt idx="4">
                  <c:v>0.624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2D8-8F45-9B3D-2B39EDADC3A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10"/>
        <c:axId val="-2125761400"/>
        <c:axId val="-2127033736"/>
      </c:barChart>
      <c:catAx>
        <c:axId val="-2125761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7033736"/>
        <c:crosses val="autoZero"/>
        <c:auto val="1"/>
        <c:lblAlgn val="ctr"/>
        <c:lblOffset val="100"/>
        <c:noMultiLvlLbl val="0"/>
      </c:catAx>
      <c:valAx>
        <c:axId val="-2127033736"/>
        <c:scaling>
          <c:orientation val="minMax"/>
          <c:max val="1.0"/>
        </c:scaling>
        <c:delete val="1"/>
        <c:axPos val="l"/>
        <c:numFmt formatCode="0%" sourceLinked="0"/>
        <c:majorTickMark val="out"/>
        <c:minorTickMark val="none"/>
        <c:tickLblPos val="nextTo"/>
        <c:crossAx val="-212576140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8743369491401"/>
          <c:y val="0.107321964870302"/>
          <c:w val="0.222886221390158"/>
          <c:h val="0.0666812289248444"/>
        </c:manualLayout>
      </c:layout>
      <c:overlay val="0"/>
      <c:spPr>
        <a:solidFill>
          <a:srgbClr val="F7FEE6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 a retail store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2" formatCode="0.0%">
                  <c:v>0.66</c:v>
                </c:pt>
                <c:pt idx="3" formatCode="0.0%">
                  <c:v>0.738</c:v>
                </c:pt>
                <c:pt idx="4" formatCode="0.0%">
                  <c:v>0.831</c:v>
                </c:pt>
                <c:pt idx="5" formatCode="0.0%">
                  <c:v>0.833</c:v>
                </c:pt>
                <c:pt idx="6" formatCode="0.0%">
                  <c:v>0.821</c:v>
                </c:pt>
                <c:pt idx="7" formatCode="0.0%">
                  <c:v>0.867</c:v>
                </c:pt>
                <c:pt idx="8" formatCode="0.0%">
                  <c:v>0.844</c:v>
                </c:pt>
                <c:pt idx="9" formatCode="0.0%">
                  <c:v>0.852</c:v>
                </c:pt>
                <c:pt idx="10" formatCode="0.0%">
                  <c:v>0.893</c:v>
                </c:pt>
                <c:pt idx="11" formatCode="0.0%">
                  <c:v>0.922</c:v>
                </c:pt>
                <c:pt idx="12" formatCode="0.0%">
                  <c:v>0.881</c:v>
                </c:pt>
                <c:pt idx="13" formatCode="0.0%">
                  <c:v>0.917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964-B148-9E6E-A027E5E4FC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Visit a doctor's office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6" formatCode="0.0%">
                  <c:v>0.803</c:v>
                </c:pt>
                <c:pt idx="7" formatCode="0.0%">
                  <c:v>0.854</c:v>
                </c:pt>
                <c:pt idx="8" formatCode="0.0%">
                  <c:v>0.836</c:v>
                </c:pt>
                <c:pt idx="9" formatCode="0.0%">
                  <c:v>0.796</c:v>
                </c:pt>
                <c:pt idx="10" formatCode="0.0%">
                  <c:v>0.861</c:v>
                </c:pt>
                <c:pt idx="11" formatCode="0.0%">
                  <c:v>0.878</c:v>
                </c:pt>
                <c:pt idx="12" formatCode="0.0%">
                  <c:v>0.852</c:v>
                </c:pt>
                <c:pt idx="13" formatCode="0.0%">
                  <c:v>0.903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964-B148-9E6E-A027E5E4FC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Visit a dentist's office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5" formatCode="0.0%">
                  <c:v>0.737</c:v>
                </c:pt>
                <c:pt idx="6" formatCode="0.0%">
                  <c:v>0.715</c:v>
                </c:pt>
                <c:pt idx="7" formatCode="0.0%">
                  <c:v>0.799</c:v>
                </c:pt>
                <c:pt idx="8" formatCode="0.0%">
                  <c:v>0.736</c:v>
                </c:pt>
                <c:pt idx="9" formatCode="0.0%">
                  <c:v>0.77</c:v>
                </c:pt>
                <c:pt idx="10" formatCode="0.0%">
                  <c:v>0.785</c:v>
                </c:pt>
                <c:pt idx="11" formatCode="0.0%">
                  <c:v>0.813</c:v>
                </c:pt>
                <c:pt idx="12" formatCode="0.0%">
                  <c:v>0.808</c:v>
                </c:pt>
                <c:pt idx="13" formatCode="0.0%">
                  <c:v>0.829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964-B148-9E6E-A027E5E4FC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Tour a home listed for sale
(outside of an open house)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4" formatCode="0.0%">
                  <c:v>0.827</c:v>
                </c:pt>
                <c:pt idx="5" formatCode="0.0%">
                  <c:v>0.682</c:v>
                </c:pt>
                <c:pt idx="6" formatCode="0.0%">
                  <c:v>0.608</c:v>
                </c:pt>
                <c:pt idx="7" formatCode="0.0%">
                  <c:v>0.633</c:v>
                </c:pt>
                <c:pt idx="8" formatCode="0.0%">
                  <c:v>0.656</c:v>
                </c:pt>
                <c:pt idx="9" formatCode="0.0%">
                  <c:v>0.852</c:v>
                </c:pt>
                <c:pt idx="10" formatCode="0.0%">
                  <c:v>0.784</c:v>
                </c:pt>
                <c:pt idx="11" formatCode="0.0%">
                  <c:v>0.717</c:v>
                </c:pt>
                <c:pt idx="12" formatCode="0.0%">
                  <c:v>0.79</c:v>
                </c:pt>
                <c:pt idx="13" formatCode="0.0%">
                  <c:v>0.734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964-B148-9E6E-A027E5E4FC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Take a cruise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Sheet1!$F$2:$F$15</c:f>
              <c:numCache>
                <c:formatCode>0.0%</c:formatCode>
                <c:ptCount val="14"/>
                <c:pt idx="0">
                  <c:v>0.34</c:v>
                </c:pt>
                <c:pt idx="1">
                  <c:v>0.37</c:v>
                </c:pt>
                <c:pt idx="2">
                  <c:v>0.48</c:v>
                </c:pt>
                <c:pt idx="3">
                  <c:v>0.659</c:v>
                </c:pt>
                <c:pt idx="4">
                  <c:v>0.568</c:v>
                </c:pt>
                <c:pt idx="5">
                  <c:v>0.488</c:v>
                </c:pt>
                <c:pt idx="6">
                  <c:v>0.475</c:v>
                </c:pt>
                <c:pt idx="7">
                  <c:v>0.5</c:v>
                </c:pt>
                <c:pt idx="8">
                  <c:v>0.532</c:v>
                </c:pt>
                <c:pt idx="9">
                  <c:v>0.646</c:v>
                </c:pt>
                <c:pt idx="10">
                  <c:v>0.731</c:v>
                </c:pt>
                <c:pt idx="11">
                  <c:v>0.651</c:v>
                </c:pt>
                <c:pt idx="12">
                  <c:v>0.723</c:v>
                </c:pt>
                <c:pt idx="13">
                  <c:v>0.73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964-B148-9E6E-A027E5E4FC5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Attend an open house 
for a home for sale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Sheet1!$G$2:$G$15</c:f>
              <c:numCache>
                <c:formatCode>General</c:formatCode>
                <c:ptCount val="14"/>
                <c:pt idx="4" formatCode="0.0%">
                  <c:v>0.732</c:v>
                </c:pt>
                <c:pt idx="5" formatCode="0.0%">
                  <c:v>0.671</c:v>
                </c:pt>
                <c:pt idx="6" formatCode="0.0%">
                  <c:v>0.5</c:v>
                </c:pt>
                <c:pt idx="7" formatCode="0.0%">
                  <c:v>0.637</c:v>
                </c:pt>
                <c:pt idx="8" formatCode="0.0%">
                  <c:v>0.508</c:v>
                </c:pt>
                <c:pt idx="9" formatCode="0.0%">
                  <c:v>0.767</c:v>
                </c:pt>
                <c:pt idx="10" formatCode="0.0%">
                  <c:v>0.741</c:v>
                </c:pt>
                <c:pt idx="11" formatCode="0.0%">
                  <c:v>0.644</c:v>
                </c:pt>
                <c:pt idx="12" formatCode="0.0%">
                  <c:v>0.772</c:v>
                </c:pt>
                <c:pt idx="13" formatCode="0.0%">
                  <c:v>0.721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5964-B148-9E6E-A027E5E4FC5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Visit a theme park</c:v>
                </c:pt>
              </c:strCache>
            </c:strRef>
          </c:tx>
          <c:spPr>
            <a:ln w="28575" cap="rnd">
              <a:solidFill>
                <a:srgbClr val="FF99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99"/>
              </a:solidFill>
              <a:ln w="9525">
                <a:solidFill>
                  <a:srgbClr val="FF9999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Sheet1!$H$2:$H$15</c:f>
              <c:numCache>
                <c:formatCode>0.0%</c:formatCode>
                <c:ptCount val="14"/>
                <c:pt idx="0">
                  <c:v>0.32</c:v>
                </c:pt>
                <c:pt idx="1">
                  <c:v>0.34</c:v>
                </c:pt>
                <c:pt idx="2">
                  <c:v>0.43</c:v>
                </c:pt>
                <c:pt idx="3">
                  <c:v>0.512</c:v>
                </c:pt>
                <c:pt idx="4">
                  <c:v>0.602</c:v>
                </c:pt>
                <c:pt idx="5">
                  <c:v>0.503</c:v>
                </c:pt>
                <c:pt idx="6">
                  <c:v>0.461</c:v>
                </c:pt>
                <c:pt idx="7">
                  <c:v>0.455</c:v>
                </c:pt>
                <c:pt idx="8">
                  <c:v>0.483</c:v>
                </c:pt>
                <c:pt idx="9">
                  <c:v>0.536</c:v>
                </c:pt>
                <c:pt idx="10">
                  <c:v>0.625</c:v>
                </c:pt>
                <c:pt idx="11">
                  <c:v>0.617</c:v>
                </c:pt>
                <c:pt idx="12">
                  <c:v>0.656</c:v>
                </c:pt>
                <c:pt idx="13">
                  <c:v>0.707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964-B148-9E6E-A027E5E4FC5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Attend a live sporting event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Sheet1!$I$2:$I$15</c:f>
              <c:numCache>
                <c:formatCode>General</c:formatCode>
                <c:ptCount val="14"/>
                <c:pt idx="3" formatCode="0.0%">
                  <c:v>0.596</c:v>
                </c:pt>
                <c:pt idx="4" formatCode="0.0%">
                  <c:v>0.551</c:v>
                </c:pt>
                <c:pt idx="5" formatCode="0.0%">
                  <c:v>0.444</c:v>
                </c:pt>
                <c:pt idx="6" formatCode="0.0%">
                  <c:v>0.412</c:v>
                </c:pt>
                <c:pt idx="7" formatCode="0.0%">
                  <c:v>0.46</c:v>
                </c:pt>
                <c:pt idx="8" formatCode="0.0%">
                  <c:v>0.407</c:v>
                </c:pt>
                <c:pt idx="9" formatCode="0.0%">
                  <c:v>0.46</c:v>
                </c:pt>
                <c:pt idx="10" formatCode="0.0%">
                  <c:v>0.524</c:v>
                </c:pt>
                <c:pt idx="11" formatCode="0.0%">
                  <c:v>0.49</c:v>
                </c:pt>
                <c:pt idx="12" formatCode="0.0%">
                  <c:v>0.495</c:v>
                </c:pt>
                <c:pt idx="13" formatCode="0.0%">
                  <c:v>0.652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5964-B148-9E6E-A027E5E4FC5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Stay at a hotel</c:v>
                </c:pt>
              </c:strCache>
            </c:strRef>
          </c:tx>
          <c:spPr>
            <a:ln w="28575" cap="rnd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40000"/>
                  <a:lumOff val="6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Sheet1!$J$2:$J$15</c:f>
              <c:numCache>
                <c:formatCode>General</c:formatCode>
                <c:ptCount val="14"/>
                <c:pt idx="3" formatCode="0.0%">
                  <c:v>0.516</c:v>
                </c:pt>
                <c:pt idx="4" formatCode="0.0%">
                  <c:v>0.544</c:v>
                </c:pt>
                <c:pt idx="5" formatCode="0.0%">
                  <c:v>0.488</c:v>
                </c:pt>
                <c:pt idx="6" formatCode="0.0%">
                  <c:v>0.469</c:v>
                </c:pt>
                <c:pt idx="7" formatCode="0.0%">
                  <c:v>0.51</c:v>
                </c:pt>
                <c:pt idx="8" formatCode="0.0%">
                  <c:v>0.438</c:v>
                </c:pt>
                <c:pt idx="9" formatCode="0.0%">
                  <c:v>0.498</c:v>
                </c:pt>
                <c:pt idx="10" formatCode="0.0%">
                  <c:v>0.583</c:v>
                </c:pt>
                <c:pt idx="11" formatCode="0.0%">
                  <c:v>0.591</c:v>
                </c:pt>
                <c:pt idx="12" formatCode="0.0%">
                  <c:v>0.567</c:v>
                </c:pt>
                <c:pt idx="13" formatCode="0.0%">
                  <c:v>0.626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5964-B148-9E6E-A027E5E4FC5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Attend a conference
or convention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Sheet1!$K$2:$K$15</c:f>
              <c:numCache>
                <c:formatCode>General</c:formatCode>
                <c:ptCount val="14"/>
                <c:pt idx="3" formatCode="0.0%">
                  <c:v>0.479</c:v>
                </c:pt>
                <c:pt idx="4" formatCode="0.0%">
                  <c:v>0.607</c:v>
                </c:pt>
                <c:pt idx="5" formatCode="0.0%">
                  <c:v>0.402</c:v>
                </c:pt>
                <c:pt idx="6" formatCode="0.0%">
                  <c:v>0.42</c:v>
                </c:pt>
                <c:pt idx="7" formatCode="0.0%">
                  <c:v>0.491</c:v>
                </c:pt>
                <c:pt idx="8" formatCode="0.0%">
                  <c:v>0.48</c:v>
                </c:pt>
                <c:pt idx="9" formatCode="0.0%">
                  <c:v>0.478</c:v>
                </c:pt>
                <c:pt idx="10" formatCode="0.0%">
                  <c:v>0.65</c:v>
                </c:pt>
                <c:pt idx="11" formatCode="0.0%">
                  <c:v>0.618</c:v>
                </c:pt>
                <c:pt idx="12" formatCode="0.0%">
                  <c:v>0.589</c:v>
                </c:pt>
                <c:pt idx="13" formatCode="0.0%">
                  <c:v>0.613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5964-B148-9E6E-A027E5E4FC50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Fly commercially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Sheet1!$A$2:$A$15</c:f>
              <c:strCache>
                <c:ptCount val="14"/>
                <c:pt idx="0">
                  <c:v>Apr. 1</c:v>
                </c:pt>
                <c:pt idx="1">
                  <c:v>Apr. 22</c:v>
                </c:pt>
                <c:pt idx="2">
                  <c:v>May 6</c:v>
                </c:pt>
                <c:pt idx="3">
                  <c:v>May 20</c:v>
                </c:pt>
                <c:pt idx="4">
                  <c:v>Jun. 3</c:v>
                </c:pt>
                <c:pt idx="5">
                  <c:v>Jun. 17</c:v>
                </c:pt>
                <c:pt idx="6">
                  <c:v>Jul. 8</c:v>
                </c:pt>
                <c:pt idx="7">
                  <c:v>Jul. 22</c:v>
                </c:pt>
                <c:pt idx="8">
                  <c:v>Aug. 5</c:v>
                </c:pt>
                <c:pt idx="9">
                  <c:v>Aug. 19</c:v>
                </c:pt>
                <c:pt idx="10">
                  <c:v>Sept. 9</c:v>
                </c:pt>
                <c:pt idx="11">
                  <c:v>Sept. 23</c:v>
                </c:pt>
                <c:pt idx="12">
                  <c:v>Oct. 7</c:v>
                </c:pt>
                <c:pt idx="13">
                  <c:v>Oct. 21</c:v>
                </c:pt>
              </c:strCache>
            </c:strRef>
          </c:cat>
          <c:val>
            <c:numRef>
              <c:f>Sheet1!$L$2:$L$15</c:f>
              <c:numCache>
                <c:formatCode>0.0%</c:formatCode>
                <c:ptCount val="14"/>
                <c:pt idx="0">
                  <c:v>0.39</c:v>
                </c:pt>
                <c:pt idx="1">
                  <c:v>0.33</c:v>
                </c:pt>
                <c:pt idx="2">
                  <c:v>0.47</c:v>
                </c:pt>
                <c:pt idx="3">
                  <c:v>0.449</c:v>
                </c:pt>
                <c:pt idx="4">
                  <c:v>0.479</c:v>
                </c:pt>
                <c:pt idx="5">
                  <c:v>0.442</c:v>
                </c:pt>
                <c:pt idx="6">
                  <c:v>0.414</c:v>
                </c:pt>
                <c:pt idx="7">
                  <c:v>0.401</c:v>
                </c:pt>
                <c:pt idx="8">
                  <c:v>0.381</c:v>
                </c:pt>
                <c:pt idx="9">
                  <c:v>0.474</c:v>
                </c:pt>
                <c:pt idx="10">
                  <c:v>0.549</c:v>
                </c:pt>
                <c:pt idx="11">
                  <c:v>0.543</c:v>
                </c:pt>
                <c:pt idx="12">
                  <c:v>0.585</c:v>
                </c:pt>
                <c:pt idx="13">
                  <c:v>0.593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5964-B148-9E6E-A027E5E4F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391432"/>
        <c:axId val="-2127042888"/>
      </c:lineChart>
      <c:catAx>
        <c:axId val="-2051391432"/>
        <c:scaling>
          <c:orientation val="minMax"/>
        </c:scaling>
        <c:delete val="0"/>
        <c:axPos val="b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7042888"/>
        <c:crosses val="autoZero"/>
        <c:auto val="1"/>
        <c:lblAlgn val="ctr"/>
        <c:lblOffset val="100"/>
        <c:noMultiLvlLbl val="0"/>
      </c:catAx>
      <c:valAx>
        <c:axId val="-2127042888"/>
        <c:scaling>
          <c:orientation val="minMax"/>
          <c:max val="1.0"/>
          <c:min val="0.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1391432"/>
        <c:crosses val="autoZero"/>
        <c:crossBetween val="between"/>
        <c:majorUnit val="0.1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0027228739265"/>
          <c:y val="0.000819907602382561"/>
          <c:w val="0.199972771260735"/>
          <c:h val="0.999180092397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ontserrat Medium" panose="0000060000000000000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7770669291339"/>
          <c:y val="0.195282772738433"/>
          <c:w val="0.928491451589385"/>
          <c:h val="0.637126508614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MALES - Recently active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8"/>
                <c:pt idx="1">
                  <c:v>Visit a retail store</c:v>
                </c:pt>
                <c:pt idx="4">
                  <c:v>Visit a doctor's office</c:v>
                </c:pt>
                <c:pt idx="7">
                  <c:v>Visit a dentist's office</c:v>
                </c:pt>
              </c:strCache>
            </c:strRef>
          </c:cat>
          <c:val>
            <c:numRef>
              <c:f>Sheet1!$B$3:$B$12</c:f>
              <c:numCache>
                <c:formatCode>0.0%</c:formatCode>
                <c:ptCount val="10"/>
                <c:pt idx="1">
                  <c:v>0.63</c:v>
                </c:pt>
                <c:pt idx="4">
                  <c:v>0.342</c:v>
                </c:pt>
                <c:pt idx="7">
                  <c:v>0.206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95-AD45-86B4-5B3446B29B9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MALES - Ready to go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Sheet1!$A$3:$A$12</c:f>
              <c:strCache>
                <c:ptCount val="8"/>
                <c:pt idx="1">
                  <c:v>Visit a retail store</c:v>
                </c:pt>
                <c:pt idx="4">
                  <c:v>Visit a doctor's office</c:v>
                </c:pt>
                <c:pt idx="7">
                  <c:v>Visit a dentist's office</c:v>
                </c:pt>
              </c:strCache>
            </c:strRef>
          </c:cat>
          <c:val>
            <c:numRef>
              <c:f>Sheet1!$C$3:$C$12</c:f>
              <c:numCache>
                <c:formatCode>0.0%</c:formatCode>
                <c:ptCount val="10"/>
                <c:pt idx="1">
                  <c:v>0.311</c:v>
                </c:pt>
                <c:pt idx="4">
                  <c:v>0.568</c:v>
                </c:pt>
                <c:pt idx="7">
                  <c:v>0.618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095-AD45-86B4-5B3446B29B91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FEMALES - Recently active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8"/>
                <c:pt idx="1">
                  <c:v>Visit a retail store</c:v>
                </c:pt>
                <c:pt idx="4">
                  <c:v>Visit a doctor's office</c:v>
                </c:pt>
                <c:pt idx="7">
                  <c:v>Visit a dentist's office</c:v>
                </c:pt>
              </c:strCache>
            </c:strRef>
          </c:cat>
          <c:val>
            <c:numRef>
              <c:f>Sheet1!$D$3:$D$12</c:f>
              <c:numCache>
                <c:formatCode>General</c:formatCode>
                <c:ptCount val="10"/>
                <c:pt idx="2" formatCode="0.0%">
                  <c:v>0.702</c:v>
                </c:pt>
                <c:pt idx="5" formatCode="0.0%">
                  <c:v>0.371</c:v>
                </c:pt>
                <c:pt idx="8" formatCode="0.0%">
                  <c:v>0.239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095-AD45-86B4-5B3446B29B91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FEMALES - Ready to 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Sheet1!$A$3:$A$12</c:f>
              <c:strCache>
                <c:ptCount val="8"/>
                <c:pt idx="1">
                  <c:v>Visit a retail store</c:v>
                </c:pt>
                <c:pt idx="4">
                  <c:v>Visit a doctor's office</c:v>
                </c:pt>
                <c:pt idx="7">
                  <c:v>Visit a dentist's office</c:v>
                </c:pt>
              </c:strCache>
            </c:strRef>
          </c:cat>
          <c:val>
            <c:numRef>
              <c:f>Sheet1!$E$3:$E$12</c:f>
              <c:numCache>
                <c:formatCode>General</c:formatCode>
                <c:ptCount val="10"/>
                <c:pt idx="2" formatCode="0.0%">
                  <c:v>0.199</c:v>
                </c:pt>
                <c:pt idx="5" formatCode="0.0%">
                  <c:v>0.527</c:v>
                </c:pt>
                <c:pt idx="8" formatCode="0.0%">
                  <c:v>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95-AD45-86B4-5B3446B29B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-2126720632"/>
        <c:axId val="-2126618312"/>
      </c:barChart>
      <c:catAx>
        <c:axId val="-212672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8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6618312"/>
        <c:crosses val="autoZero"/>
        <c:auto val="1"/>
        <c:lblAlgn val="ctr"/>
        <c:lblOffset val="100"/>
        <c:noMultiLvlLbl val="0"/>
      </c:catAx>
      <c:valAx>
        <c:axId val="-212661831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126720632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9312476879987"/>
          <c:y val="0.0410681898097815"/>
          <c:w val="0.697733974528352"/>
          <c:h val="0.128347244589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87770669291339"/>
          <c:y val="0.119525196755984"/>
          <c:w val="0.928491451589385"/>
          <c:h val="0.712884099436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MALES - Recently active</c:v>
                </c:pt>
              </c:strCache>
            </c:strRef>
          </c:tx>
          <c:spPr>
            <a:solidFill>
              <a:schemeClr val="accent1">
                <a:lumMod val="25000"/>
                <a:lumOff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32-E644-ACA9-CD21C9E552F6}"/>
                </c:ext>
              </c:extLst>
            </c:dLbl>
            <c:dLbl>
              <c:idx val="1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2-E644-ACA9-CD21C9E552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Sheet1!$A$3:$A$21</c:f>
              <c:strCache>
                <c:ptCount val="17"/>
                <c:pt idx="1">
                  <c:v>Fly
commercially</c:v>
                </c:pt>
                <c:pt idx="4">
                  <c:v>Stay at a 
hotel or resort</c:v>
                </c:pt>
                <c:pt idx="7">
                  <c:v>Attend a live 
sporting event</c:v>
                </c:pt>
                <c:pt idx="10">
                  <c:v>Visit a 
theme park</c:v>
                </c:pt>
                <c:pt idx="13">
                  <c:v>Take a 
cruise vacation</c:v>
                </c:pt>
                <c:pt idx="16">
                  <c:v>Attend a conference 
or convention</c:v>
                </c:pt>
              </c:strCache>
            </c:strRef>
          </c:cat>
          <c:val>
            <c:numRef>
              <c:f>Sheet1!$B$3:$B$21</c:f>
              <c:numCache>
                <c:formatCode>0.0%</c:formatCode>
                <c:ptCount val="19"/>
                <c:pt idx="1">
                  <c:v>0.103</c:v>
                </c:pt>
                <c:pt idx="4">
                  <c:v>0.123</c:v>
                </c:pt>
                <c:pt idx="7">
                  <c:v>0.215</c:v>
                </c:pt>
                <c:pt idx="10">
                  <c:v>0.08</c:v>
                </c:pt>
                <c:pt idx="13">
                  <c:v>0.0</c:v>
                </c:pt>
                <c:pt idx="16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432-E644-ACA9-CD21C9E552F6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MALES - Ready to go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Sheet1!$A$3:$A$21</c:f>
              <c:strCache>
                <c:ptCount val="17"/>
                <c:pt idx="1">
                  <c:v>Fly
commercially</c:v>
                </c:pt>
                <c:pt idx="4">
                  <c:v>Stay at a 
hotel or resort</c:v>
                </c:pt>
                <c:pt idx="7">
                  <c:v>Attend a live 
sporting event</c:v>
                </c:pt>
                <c:pt idx="10">
                  <c:v>Visit a 
theme park</c:v>
                </c:pt>
                <c:pt idx="13">
                  <c:v>Take a 
cruise vacation</c:v>
                </c:pt>
                <c:pt idx="16">
                  <c:v>Attend a conference 
or convention</c:v>
                </c:pt>
              </c:strCache>
            </c:strRef>
          </c:cat>
          <c:val>
            <c:numRef>
              <c:f>Sheet1!$C$3:$C$21</c:f>
              <c:numCache>
                <c:formatCode>0.0%</c:formatCode>
                <c:ptCount val="19"/>
                <c:pt idx="1">
                  <c:v>0.563</c:v>
                </c:pt>
                <c:pt idx="4">
                  <c:v>0.543</c:v>
                </c:pt>
                <c:pt idx="7">
                  <c:v>0.523</c:v>
                </c:pt>
                <c:pt idx="10">
                  <c:v>0.693</c:v>
                </c:pt>
                <c:pt idx="13">
                  <c:v>0.822</c:v>
                </c:pt>
                <c:pt idx="16">
                  <c:v>0.662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32-E644-ACA9-CD21C9E552F6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FEMALES - Recently active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32-E644-ACA9-CD21C9E552F6}"/>
                </c:ext>
              </c:extLst>
            </c:dLbl>
            <c:dLbl>
              <c:idx val="1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2-E644-ACA9-CD21C9E552F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Sheet1!$A$3:$A$21</c:f>
              <c:strCache>
                <c:ptCount val="17"/>
                <c:pt idx="1">
                  <c:v>Fly
commercially</c:v>
                </c:pt>
                <c:pt idx="4">
                  <c:v>Stay at a 
hotel or resort</c:v>
                </c:pt>
                <c:pt idx="7">
                  <c:v>Attend a live 
sporting event</c:v>
                </c:pt>
                <c:pt idx="10">
                  <c:v>Visit a 
theme park</c:v>
                </c:pt>
                <c:pt idx="13">
                  <c:v>Take a 
cruise vacation</c:v>
                </c:pt>
                <c:pt idx="16">
                  <c:v>Attend a conference 
or convention</c:v>
                </c:pt>
              </c:strCache>
            </c:strRef>
          </c:cat>
          <c:val>
            <c:numRef>
              <c:f>Sheet1!$D$3:$D$21</c:f>
              <c:numCache>
                <c:formatCode>General</c:formatCode>
                <c:ptCount val="19"/>
                <c:pt idx="2" formatCode="0.0%">
                  <c:v>0.156</c:v>
                </c:pt>
                <c:pt idx="5" formatCode="0.0%">
                  <c:v>0.161</c:v>
                </c:pt>
                <c:pt idx="8" formatCode="0.0%">
                  <c:v>0.132</c:v>
                </c:pt>
                <c:pt idx="11" formatCode="0.0%">
                  <c:v>0.114</c:v>
                </c:pt>
                <c:pt idx="14" formatCode="0.0%">
                  <c:v>0.0</c:v>
                </c:pt>
                <c:pt idx="17" formatCode="0.0%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432-E644-ACA9-CD21C9E552F6}"/>
            </c:ext>
          </c:extLst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FEMALES - Ready to 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Sheet1!$A$3:$A$21</c:f>
              <c:strCache>
                <c:ptCount val="17"/>
                <c:pt idx="1">
                  <c:v>Fly
commercially</c:v>
                </c:pt>
                <c:pt idx="4">
                  <c:v>Stay at a 
hotel or resort</c:v>
                </c:pt>
                <c:pt idx="7">
                  <c:v>Attend a live 
sporting event</c:v>
                </c:pt>
                <c:pt idx="10">
                  <c:v>Visit a 
theme park</c:v>
                </c:pt>
                <c:pt idx="13">
                  <c:v>Take a 
cruise vacation</c:v>
                </c:pt>
                <c:pt idx="16">
                  <c:v>Attend a conference 
or convention</c:v>
                </c:pt>
              </c:strCache>
            </c:strRef>
          </c:cat>
          <c:val>
            <c:numRef>
              <c:f>Sheet1!$E$3:$E$21</c:f>
              <c:numCache>
                <c:formatCode>General</c:formatCode>
                <c:ptCount val="19"/>
                <c:pt idx="2" formatCode="0.0%">
                  <c:v>0.367</c:v>
                </c:pt>
                <c:pt idx="5" formatCode="0.0%">
                  <c:v>0.443</c:v>
                </c:pt>
                <c:pt idx="8" formatCode="0.0%">
                  <c:v>0.418</c:v>
                </c:pt>
                <c:pt idx="11" formatCode="0.0%">
                  <c:v>0.532</c:v>
                </c:pt>
                <c:pt idx="14" formatCode="0.0%">
                  <c:v>0.571</c:v>
                </c:pt>
                <c:pt idx="17" formatCode="0.0%">
                  <c:v>0.543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432-E644-ACA9-CD21C9E552F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1828818472"/>
        <c:axId val="-2051943816"/>
      </c:barChart>
      <c:catAx>
        <c:axId val="18288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808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2051943816"/>
        <c:crosses val="autoZero"/>
        <c:auto val="1"/>
        <c:lblAlgn val="ctr"/>
        <c:lblOffset val="100"/>
        <c:noMultiLvlLbl val="0"/>
      </c:catAx>
      <c:valAx>
        <c:axId val="-2051943816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828818472"/>
        <c:crosses val="autoZero"/>
        <c:crossBetween val="between"/>
        <c:majorUnit val="0.5"/>
        <c:minorUnit val="0.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106660325177"/>
          <c:y val="0.0343424469781371"/>
          <c:w val="0.683707393119484"/>
          <c:h val="0.1477362498481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rgbClr val="00808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6:14:34.335" idx="1">
    <p:pos x="7222" y="-420"/>
    <p:text>Re-design as discussed.
New Title: Sustaining the Golf Surge: What Golfers Really Want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59:50.979" idx="17">
    <p:pos x="6902" y="-412"/>
    <p:text>Update as follows:
Wave 10: 72%
Wave 11: 77%
Wave 12:  71%
Wave 13: 71%
Wave 14: 83%
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05:40.549" idx="18">
    <p:pos x="6902" y="-426"/>
    <p:text>Updates: 
Top 2 bars unchanged
Bar 3: 70%
Bar 4: 74%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11:21.877" idx="19">
    <p:pos x="6885" y="-283"/>
    <p:text>Replace with new slide:
Golfers Bullish about the Sustainability of the Participation Surge:
Illustrate with line graph from table 109, banner 6d--top 3 box from wave 11-15
And then below it, three pies one each for casual, core and avid from table 110--banner 9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14:00.527" idx="20">
    <p:pos x="5875" y="-255"/>
    <p:text>Keep only the following bar sets:
Best years of my life are still to come
Optimism about the future of the country
Retire in comfort
Spend as much or more money</p:text>
  </p:cm>
  <p:cm authorId="0" dt="2020-11-20T18:21:47.786" idx="22">
    <p:pos x="6998" y="-300"/>
    <p:text>Add two new slides:
First: Golfers won't stop after the pandemic:  Illustrate with pie chart from table 110--banner 6d--wave 15 data
Second:  Retail Upswing Shows Vitality:  Illustrate with pie chart from table 111--banner 6d--wave 15 data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14:00.527" idx="20">
    <p:pos x="5875" y="-255"/>
    <p:text>Keep only the following bar sets:
Best years of my life are still to come
Optimism about the future of the country
Retire in comfort
Spend as much or more money</p:text>
  </p:cm>
  <p:cm authorId="0" dt="2020-11-20T18:21:47.786" idx="22">
    <p:pos x="6998" y="-300"/>
    <p:text>Add two new slides:
First: Golfers won't stop after the pandemic:  Illustrate with pie chart from table 110--banner 6d--wave 15 data
Second:  Retail Upswing Shows Vitality:  Illustrate with pie chart from table 111--banner 6d--wave 15 data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14:00.527" idx="20">
    <p:pos x="5875" y="-255"/>
    <p:text>Keep only the following bar sets:
Best years of my life are still to come
Optimism about the future of the country
Retire in comfort
Spend as much or more money</p:text>
  </p:cm>
  <p:cm authorId="0" dt="2020-11-20T18:21:47.786" idx="22">
    <p:pos x="6998" y="-300"/>
    <p:text>Add two new slides:
First: Golfers won't stop after the pandemic:  Illustrate with pie chart from table 110--banner 6d--wave 15 data
Second:  Retail Upswing Shows Vitality:  Illustrate with pie chart from table 111--banner 6d--wave 15 data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8:17:29.701" idx="21">
    <p:pos x="7113" y="-295"/>
    <p:text>Update with a sub head:
"Stay at a hotel or resort"
Populate the pie data from table 125 of banner 1.  Golfer data from "golf fans" column and sports fan data from total wave 15 column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6:14:34.335" idx="1">
    <p:pos x="7222" y="-420"/>
    <p:text>Re-design as discussed.
New Title: Sustaining the Golf Surge: What Golfers Really Want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6:25:40.645" idx="4">
    <p:pos x="-89" y="-494"/>
    <p:text>New data from wave 15 banner 6d(golfer total wave 15) Table 149.
Change date and N on the bottom to N=129; and date to November 19, 2020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6:27:47.738" idx="5">
    <p:pos x="-67" y="-560"/>
    <p:text>Replace with new slide:  A majority see COVID cases increasing over the coming months.   Data from table 199 of banner 6d wave 15 golfers--pie chart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42:57.157" idx="6">
    <p:pos x="7207" y="-325"/>
    <p:text>New Slide:  Less than half see the Pandemic as less of a threat than it was this Summer
(CREATE Pie chart from table 60--Banner 6d wave 15 total golfers)
Bullet at bottom: 55% of golfers are are much more concerned about an outbreak in their community than they were a month ago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37:21.634" idx="7">
    <p:pos x="6978" y="-407"/>
    <p:text>Create new slide:
But significantly more golfers plan to get vaccinated vs. the public at large:
Stacked Bar Chart for I will definitely get a COVID 19 vaccine when it is available (Top three box)  Golfers=64%  Population Sample= 51%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40:07.264" idx="8">
    <p:pos x="10" y="-385"/>
    <p:text>New Slide:  o	Light at the End of the Tunnel By Spring: 
[PIE Chart from TABLE 68--banner 6d for golfers)
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48:30.160" idx="11">
    <p:pos x="6751" y="-342"/>
    <p:text>Update top line graph from banner 6d table 98.  Show wave 1-14 only</p:text>
  </p:cm>
  <p:cm authorId="0" dt="2020-11-20T17:50:16.430" idx="12">
    <p:pos x="7085" y="-337"/>
    <p:text>Update bottom line graph from table 101, banner 6d--also just through wave 14</p:text>
  </p:cm>
  <p:cm authorId="0" dt="2020-11-20T17:50:47.518" idx="13">
    <p:pos x="7447" y="-310"/>
    <p:text>Delete this text box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52:21.073" idx="14">
    <p:pos x="7203" y="-332"/>
    <p:text>Update from banner 9--Table 98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1-20T17:55:51.776" idx="16">
    <p:pos x="6830" y="-335"/>
    <p:text>Update from table 101--Banner 6d.  Wave 5-14 data
Delete the bars on the bottom and potentially replace with an image of someone cleaning a golf cart...or just a nice shiny fleet of golf carts</p:tex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0.21307</cdr:x>
      <cdr:y>0.58058</cdr:y>
    </cdr:from>
    <cdr:to>
      <cdr:x>0.25186</cdr:x>
      <cdr:y>0.64188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06305B2-0AA4-4496-ABA4-6374F85B4B4B}"/>
            </a:ext>
          </a:extLst>
        </cdr:cNvPr>
        <cdr:cNvSpPr txBox="1"/>
      </cdr:nvSpPr>
      <cdr:spPr>
        <a:xfrm xmlns:a="http://schemas.openxmlformats.org/drawingml/2006/main">
          <a:off x="2498041" y="2620112"/>
          <a:ext cx="454770" cy="2766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0.38941</cdr:x>
      <cdr:y>0.62163</cdr:y>
    </cdr:from>
    <cdr:to>
      <cdr:x>0.43133</cdr:x>
      <cdr:y>0.67884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4565393" y="2805370"/>
          <a:ext cx="491467" cy="258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7%</a:t>
          </a:r>
        </a:p>
      </cdr:txBody>
    </cdr:sp>
  </cdr:relSizeAnchor>
  <cdr:relSizeAnchor xmlns:cdr="http://schemas.openxmlformats.org/drawingml/2006/chartDrawing">
    <cdr:from>
      <cdr:x>0.03997</cdr:x>
      <cdr:y>0.4816</cdr:y>
    </cdr:from>
    <cdr:to>
      <cdr:x>0.07877</cdr:x>
      <cdr:y>0.5397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468662" y="2173398"/>
          <a:ext cx="454888" cy="2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44%</a:t>
          </a:r>
        </a:p>
      </cdr:txBody>
    </cdr:sp>
  </cdr:relSizeAnchor>
  <cdr:relSizeAnchor xmlns:cdr="http://schemas.openxmlformats.org/drawingml/2006/chartDrawing">
    <cdr:from>
      <cdr:x>0.13322</cdr:x>
      <cdr:y>0.54142</cdr:y>
    </cdr:from>
    <cdr:to>
      <cdr:x>0.16635</cdr:x>
      <cdr:y>0.59608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1561845" y="2443360"/>
          <a:ext cx="388413" cy="246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20%</a:t>
          </a:r>
        </a:p>
      </cdr:txBody>
    </cdr:sp>
  </cdr:relSizeAnchor>
  <cdr:relSizeAnchor xmlns:cdr="http://schemas.openxmlformats.org/drawingml/2006/chartDrawing">
    <cdr:from>
      <cdr:x>0.30727</cdr:x>
      <cdr:y>0.59755</cdr:y>
    </cdr:from>
    <cdr:to>
      <cdr:x>0.34105</cdr:x>
      <cdr:y>0.65565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3602462" y="2696691"/>
          <a:ext cx="396034" cy="262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10%</a:t>
          </a:r>
        </a:p>
      </cdr:txBody>
    </cdr:sp>
  </cdr:relSizeAnchor>
  <cdr:relSizeAnchor xmlns:cdr="http://schemas.openxmlformats.org/drawingml/2006/chartDrawing">
    <cdr:from>
      <cdr:x>0.47973</cdr:x>
      <cdr:y>0.63094</cdr:y>
    </cdr:from>
    <cdr:to>
      <cdr:x>0.52027</cdr:x>
      <cdr:y>0.68432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5624313" y="2847368"/>
          <a:ext cx="475287" cy="240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5%</a:t>
          </a:r>
        </a:p>
      </cdr:txBody>
    </cdr:sp>
  </cdr:relSizeAnchor>
  <cdr:relSizeAnchor xmlns:cdr="http://schemas.openxmlformats.org/drawingml/2006/chartDrawing">
    <cdr:from>
      <cdr:x>0.57406</cdr:x>
      <cdr:y>0.6526</cdr:y>
    </cdr:from>
    <cdr:to>
      <cdr:x>0.60698</cdr:x>
      <cdr:y>0.72935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6730258" y="2945111"/>
          <a:ext cx="385951" cy="3463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3%</a:t>
          </a:r>
        </a:p>
      </cdr:txBody>
    </cdr:sp>
  </cdr:relSizeAnchor>
  <cdr:relSizeAnchor xmlns:cdr="http://schemas.openxmlformats.org/drawingml/2006/chartDrawing">
    <cdr:from>
      <cdr:x>0.66617</cdr:x>
      <cdr:y>0.69064</cdr:y>
    </cdr:from>
    <cdr:to>
      <cdr:x>0.69777</cdr:x>
      <cdr:y>0.74875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7810138" y="3116778"/>
          <a:ext cx="370476" cy="262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0%</a:t>
          </a:r>
        </a:p>
      </cdr:txBody>
    </cdr:sp>
  </cdr:relSizeAnchor>
  <cdr:relSizeAnchor xmlns:cdr="http://schemas.openxmlformats.org/drawingml/2006/chartDrawing">
    <cdr:from>
      <cdr:x>0.74727</cdr:x>
      <cdr:y>0.69407</cdr:y>
    </cdr:from>
    <cdr:to>
      <cdr:x>0.78607</cdr:x>
      <cdr:y>0.73634</cdr:y>
    </cdr:to>
    <cdr:sp macro="" textlink="">
      <cdr:nvSpPr>
        <cdr:cNvPr id="11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8760978" y="3132286"/>
          <a:ext cx="454888" cy="1907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0%</a:t>
          </a:r>
        </a:p>
      </cdr:txBody>
    </cdr:sp>
  </cdr:relSizeAnchor>
  <cdr:relSizeAnchor xmlns:cdr="http://schemas.openxmlformats.org/drawingml/2006/chartDrawing">
    <cdr:from>
      <cdr:x>0.84248</cdr:x>
      <cdr:y>0.69541</cdr:y>
    </cdr:from>
    <cdr:to>
      <cdr:x>0.8754</cdr:x>
      <cdr:y>0.75262</cdr:y>
    </cdr:to>
    <cdr:sp macro="" textlink="">
      <cdr:nvSpPr>
        <cdr:cNvPr id="1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F14F42B1-3680-49F3-BB19-45A5E2502163}"/>
            </a:ext>
          </a:extLst>
        </cdr:cNvPr>
        <cdr:cNvSpPr txBox="1"/>
      </cdr:nvSpPr>
      <cdr:spPr>
        <a:xfrm xmlns:a="http://schemas.openxmlformats.org/drawingml/2006/main">
          <a:off x="9877187" y="3138341"/>
          <a:ext cx="385951" cy="25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2%</a:t>
          </a:r>
        </a:p>
      </cdr:txBody>
    </cdr:sp>
  </cdr:relSizeAnchor>
  <cdr:relSizeAnchor xmlns:cdr="http://schemas.openxmlformats.org/drawingml/2006/chartDrawing">
    <cdr:from>
      <cdr:x>0.93228</cdr:x>
      <cdr:y>0.69485</cdr:y>
    </cdr:from>
    <cdr:to>
      <cdr:x>0.9652</cdr:x>
      <cdr:y>0.75206</cdr:y>
    </cdr:to>
    <cdr:sp macro="" textlink="">
      <cdr:nvSpPr>
        <cdr:cNvPr id="1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9D9FD3BC-24B8-474B-9C1A-AB8AB644BA04}"/>
            </a:ext>
          </a:extLst>
        </cdr:cNvPr>
        <cdr:cNvSpPr txBox="1"/>
      </cdr:nvSpPr>
      <cdr:spPr>
        <a:xfrm xmlns:a="http://schemas.openxmlformats.org/drawingml/2006/main">
          <a:off x="10929914" y="3135790"/>
          <a:ext cx="385952" cy="258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2%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A1BFC-BBEC-4C4F-B46B-29FFE75748F4}" type="datetimeFigureOut">
              <a:rPr lang="en-US" smtClean="0"/>
              <a:t>11/22/20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11E4C-CBBA-9444-AA12-EABC1D183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2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994B21-FD7B-6D40-8E30-3315CB90D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0C3D2-B894-5F46-823C-80AF31AA7D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1" y="1788788"/>
            <a:ext cx="11163600" cy="174524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EC7BCA-9084-7C40-8423-BA7EE5CEF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3482" y="3540254"/>
            <a:ext cx="423103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51437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7BCEE-8C9C-5541-970E-F6EC542A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29B52A-7B71-2442-BF06-6CA97D11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5" y="1765867"/>
            <a:ext cx="11519263" cy="1484509"/>
          </a:xfrm>
        </p:spPr>
        <p:txBody>
          <a:bodyPr>
            <a:sp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60B56-2D12-0C45-9EE9-4FB00368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5355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29E38D3-D747-D148-B1EC-7A35C5B067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B52825B-AD2B-8543-97DC-7243A215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A0BA0A18-5B1C-154E-9B73-482D6A6C7D07}"/>
              </a:ext>
            </a:extLst>
          </p:cNvPr>
          <p:cNvSpPr/>
          <p:nvPr userDrawn="1"/>
        </p:nvSpPr>
        <p:spPr>
          <a:xfrm>
            <a:off x="3769977" y="2715176"/>
            <a:ext cx="8097071" cy="20992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6A16DE-BF2F-A24E-BC63-40DF1310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935" y="2947372"/>
            <a:ext cx="6675811" cy="1634857"/>
          </a:xfrm>
        </p:spPr>
        <p:txBody>
          <a:bodyPr anchor="ctr" anchorCtr="0">
            <a:no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798946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DB7A6E-28FD-0A49-99C3-BC22C218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28C9FA6-F300-6446-9FEC-ACCB24F50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5451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FB0B37-99DD-6E48-BF3F-D82C90609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6264"/>
      </p:ext>
    </p:extLst>
  </p:cSld>
  <p:clrMapOvr>
    <a:masterClrMapping/>
  </p:clrMapOvr>
  <p:transition xmlns:p14="http://schemas.microsoft.com/office/powerpoint/2010/main"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70070" y="0"/>
            <a:ext cx="672193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471867"/>
      </p:ext>
    </p:extLst>
  </p:cSld>
  <p:clrMapOvr>
    <a:masterClrMapping/>
  </p:clrMapOvr>
  <p:transition xmlns:p14="http://schemas.microsoft.com/office/powerpoint/2010/main"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FD8DA84-E09D-0249-B539-2A462517306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AE9E8AE-7E31-E241-80EA-21A01DEA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101" y="0"/>
            <a:ext cx="6579386" cy="1126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6F3D7A1-4080-C943-927D-3E95E64B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301" y="1763486"/>
            <a:ext cx="11713088" cy="4197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10159F-2E34-1646-A9D5-55380ED8D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8513" y="6226685"/>
            <a:ext cx="2731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accent1"/>
                </a:solidFill>
              </a:defRPr>
            </a:lvl1pPr>
          </a:lstStyle>
          <a:p>
            <a:fld id="{A8112396-13F1-1948-910B-1A54293FE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87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transition xmlns:p14="http://schemas.microsoft.com/office/powerpoint/2010/main"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SzPct val="110000"/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0.xml"/><Relationship Id="rId3" Type="http://schemas.openxmlformats.org/officeDocument/2006/relationships/comments" Target="../comments/commen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1.xml"/><Relationship Id="rId3" Type="http://schemas.openxmlformats.org/officeDocument/2006/relationships/comments" Target="../comments/commen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2.xml"/><Relationship Id="rId3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4.xml"/><Relationship Id="rId3" Type="http://schemas.openxmlformats.org/officeDocument/2006/relationships/comments" Target="../comments/commen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5.xml"/><Relationship Id="rId3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6.xml"/><Relationship Id="rId3" Type="http://schemas.openxmlformats.org/officeDocument/2006/relationships/comments" Target="../comments/commen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3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omments" Target="../comments/comment7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4" Type="http://schemas.openxmlformats.org/officeDocument/2006/relationships/chart" Target="../charts/chart21.xml"/><Relationship Id="rId5" Type="http://schemas.openxmlformats.org/officeDocument/2006/relationships/comments" Target="../comments/comment8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comments" Target="../comments/comment9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comments" Target="../comments/comment10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4" Type="http://schemas.openxmlformats.org/officeDocument/2006/relationships/comments" Target="../comments/comment1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6.xml"/><Relationship Id="rId3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7.xml"/><Relationship Id="rId3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4" Type="http://schemas.openxmlformats.org/officeDocument/2006/relationships/chart" Target="../charts/chart30.xml"/><Relationship Id="rId5" Type="http://schemas.openxmlformats.org/officeDocument/2006/relationships/chart" Target="../charts/chart31.xml"/><Relationship Id="rId6" Type="http://schemas.openxmlformats.org/officeDocument/2006/relationships/comments" Target="../comments/comment12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2.xml"/><Relationship Id="rId3" Type="http://schemas.openxmlformats.org/officeDocument/2006/relationships/comments" Target="../comments/commen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comments" Target="../comments/comment14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4.xml"/><Relationship Id="rId3" Type="http://schemas.openxmlformats.org/officeDocument/2006/relationships/comments" Target="../comments/commen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4" Type="http://schemas.openxmlformats.org/officeDocument/2006/relationships/comments" Target="../comments/comment16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omments" Target="../comments/commen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Relationship Id="rId11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02374-CE2A-7A4C-BBB4-8D5FB7E6480D}"/>
              </a:ext>
            </a:extLst>
          </p:cNvPr>
          <p:cNvSpPr/>
          <p:nvPr/>
        </p:nvSpPr>
        <p:spPr>
          <a:xfrm>
            <a:off x="0" y="3020303"/>
            <a:ext cx="12192000" cy="1487209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2BC54-0638-2B48-8D56-E364EFA8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37" y="3150931"/>
            <a:ext cx="8311241" cy="741846"/>
          </a:xfrm>
        </p:spPr>
        <p:txBody>
          <a:bodyPr>
            <a:noAutofit/>
          </a:bodyPr>
          <a:lstStyle/>
          <a:p>
            <a:pPr algn="l"/>
            <a:r>
              <a:rPr lang="en-US" sz="4800" spc="300" dirty="0">
                <a:latin typeface="+mn-lt"/>
              </a:rPr>
              <a:t>Sustaining the Golf Surge: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627AB5-BE1B-3F4F-9635-121586840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37" y="3900310"/>
            <a:ext cx="6847954" cy="607202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3000" spc="300" dirty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WHAT GOLFERS REALLY WANT</a:t>
            </a:r>
          </a:p>
        </p:txBody>
      </p:sp>
    </p:spTree>
    <p:extLst>
      <p:ext uri="{BB962C8B-B14F-4D97-AF65-F5344CB8AC3E}">
        <p14:creationId xmlns:p14="http://schemas.microsoft.com/office/powerpoint/2010/main" val="231870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B6E4B5-EFBE-2F45-9C39-6121A647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And “covid fatigue” has set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16182-C4B9-4C4E-844C-0C1ED385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5" y="1765867"/>
            <a:ext cx="11519263" cy="1990288"/>
          </a:xfrm>
        </p:spPr>
        <p:txBody>
          <a:bodyPr/>
          <a:lstStyle/>
          <a:p>
            <a:r>
              <a:rPr lang="en-US" sz="2000" dirty="0"/>
              <a:t>A survey high 38% strongly agree COVID is less of a threat than it was this summer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 survey high 43% strongly agree that it’s time for the country to re-open for business 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Those with a desire to see those areas with high rates of COVID re-closed hits Barometer low of 54%</a:t>
            </a:r>
          </a:p>
        </p:txBody>
      </p:sp>
    </p:spTree>
    <p:extLst>
      <p:ext uri="{BB962C8B-B14F-4D97-AF65-F5344CB8AC3E}">
        <p14:creationId xmlns:p14="http://schemas.microsoft.com/office/powerpoint/2010/main" val="10541598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B72D38-9FEF-44E1-951E-F248796D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70" y="0"/>
            <a:ext cx="6293562" cy="1143000"/>
          </a:xfrm>
        </p:spPr>
        <p:txBody>
          <a:bodyPr/>
          <a:lstStyle/>
          <a:p>
            <a:r>
              <a:rPr lang="en-US" dirty="0"/>
              <a:t>Strong Desire to Get Back to Working at an Office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634EACF-3F0A-604D-A6AF-79EFC8E68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1823780"/>
              </p:ext>
            </p:extLst>
          </p:nvPr>
        </p:nvGraphicFramePr>
        <p:xfrm>
          <a:off x="609600" y="2088292"/>
          <a:ext cx="10972800" cy="3690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FD094B-DC02-0343-9600-FD88A82C9297}"/>
              </a:ext>
            </a:extLst>
          </p:cNvPr>
          <p:cNvSpPr txBox="1"/>
          <p:nvPr/>
        </p:nvSpPr>
        <p:spPr>
          <a:xfrm>
            <a:off x="0" y="6383179"/>
            <a:ext cx="2335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to Normal Barometer, Oct. 21,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F82B170-982B-0D4F-82B1-F92A3CEAF351}"/>
              </a:ext>
            </a:extLst>
          </p:cNvPr>
          <p:cNvSpPr txBox="1"/>
          <p:nvPr/>
        </p:nvSpPr>
        <p:spPr>
          <a:xfrm>
            <a:off x="214183" y="1562671"/>
            <a:ext cx="1097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MUCH DO YOU WANT TO RETURN TO WORKING AT AN OFFICE OUTSIDE YOUR HOME?</a:t>
            </a:r>
          </a:p>
        </p:txBody>
      </p:sp>
    </p:spTree>
    <p:extLst>
      <p:ext uri="{BB962C8B-B14F-4D97-AF65-F5344CB8AC3E}">
        <p14:creationId xmlns:p14="http://schemas.microsoft.com/office/powerpoint/2010/main" val="62694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293F2-3CEA-4559-96B4-301534A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a Month Ago, More Expect a Sooner Open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7579FC-0BCA-EB45-A5F9-DB3EEF66B347}"/>
              </a:ext>
            </a:extLst>
          </p:cNvPr>
          <p:cNvSpPr txBox="1"/>
          <p:nvPr/>
        </p:nvSpPr>
        <p:spPr>
          <a:xfrm>
            <a:off x="228599" y="1466680"/>
            <a:ext cx="11732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a scale from 1-10, where 10 indicates that from the standpoint of COVID-related restrictions, safety protocols, business closures, or capacity limitations, the country will be up and running as it was pre-pandemic, 5 indicates that things will be no different than they are today and 1 indicates we will be in full lockdown, where do you anticipate that the country will be...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C22BB3-4FC6-134D-9A1D-6ECC3C320927}"/>
              </a:ext>
            </a:extLst>
          </p:cNvPr>
          <p:cNvSpPr txBox="1"/>
          <p:nvPr/>
        </p:nvSpPr>
        <p:spPr>
          <a:xfrm>
            <a:off x="0" y="6383179"/>
            <a:ext cx="24753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n=498, Sept. 23, 2020; n=502, Oct. 21, 2020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EB14B496-4F74-CB4B-A0D5-9B42814E9F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351401"/>
              </p:ext>
            </p:extLst>
          </p:nvPr>
        </p:nvGraphicFramePr>
        <p:xfrm>
          <a:off x="905708" y="2478107"/>
          <a:ext cx="10896600" cy="3770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B8931B7-404D-6444-8693-E540876D7C3D}"/>
              </a:ext>
            </a:extLst>
          </p:cNvPr>
          <p:cNvSpPr txBox="1"/>
          <p:nvPr/>
        </p:nvSpPr>
        <p:spPr>
          <a:xfrm>
            <a:off x="228600" y="2478108"/>
            <a:ext cx="677108" cy="36261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who think the country will be up and running as it was pre-pandemic</a:t>
            </a:r>
          </a:p>
        </p:txBody>
      </p:sp>
    </p:spTree>
    <p:extLst>
      <p:ext uri="{BB962C8B-B14F-4D97-AF65-F5344CB8AC3E}">
        <p14:creationId xmlns:p14="http://schemas.microsoft.com/office/powerpoint/2010/main" val="1443266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B04459C-881D-46C2-89B2-014FDF4E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And Despite News, Willingness To Engage Continues to Rise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396A5DCA-3E6B-A244-AF73-872E4A662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529343"/>
              </p:ext>
            </p:extLst>
          </p:nvPr>
        </p:nvGraphicFramePr>
        <p:xfrm>
          <a:off x="222421" y="1915297"/>
          <a:ext cx="11850130" cy="4275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4E933BE-CF31-B64F-8AED-8CEFFD3FDA44}"/>
              </a:ext>
            </a:extLst>
          </p:cNvPr>
          <p:cNvSpPr/>
          <p:nvPr/>
        </p:nvSpPr>
        <p:spPr>
          <a:xfrm>
            <a:off x="222421" y="1330751"/>
            <a:ext cx="11850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[Among those who have done this activity in the past 12 months:] For each of the following activities, please indicate which of the following conditions is closest to your current point of view: Recently active + Ready to 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03E4793-1CA9-EC41-B899-93F4C16B11C3}"/>
              </a:ext>
            </a:extLst>
          </p:cNvPr>
          <p:cNvSpPr txBox="1"/>
          <p:nvPr/>
        </p:nvSpPr>
        <p:spPr>
          <a:xfrm>
            <a:off x="222421" y="6383179"/>
            <a:ext cx="2335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 to Normal Barometer, Oct. 21, 2020</a:t>
            </a:r>
          </a:p>
        </p:txBody>
      </p:sp>
    </p:spTree>
    <p:extLst>
      <p:ext uri="{BB962C8B-B14F-4D97-AF65-F5344CB8AC3E}">
        <p14:creationId xmlns:p14="http://schemas.microsoft.com/office/powerpoint/2010/main" val="1429641298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293F2-3CEA-4559-96B4-301534A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Core Activities, Men &amp; Women Similarly Engage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642A21-FE72-B148-A8F5-1F55D9B4F2D7}"/>
              </a:ext>
            </a:extLst>
          </p:cNvPr>
          <p:cNvSpPr txBox="1"/>
          <p:nvPr/>
        </p:nvSpPr>
        <p:spPr>
          <a:xfrm>
            <a:off x="241724" y="6353888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n=502, Back to Normal Barometer, Oct. 21,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6CD7F3-1850-E34E-86D9-06DA7E87B4B7}"/>
              </a:ext>
            </a:extLst>
          </p:cNvPr>
          <p:cNvSpPr txBox="1"/>
          <p:nvPr/>
        </p:nvSpPr>
        <p:spPr>
          <a:xfrm>
            <a:off x="241724" y="2691862"/>
            <a:ext cx="430887" cy="2769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who fit this category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D998DF-DE78-004B-95B9-32483BBFBC9A}"/>
              </a:ext>
            </a:extLst>
          </p:cNvPr>
          <p:cNvGrpSpPr/>
          <p:nvPr/>
        </p:nvGrpSpPr>
        <p:grpSpPr>
          <a:xfrm>
            <a:off x="609600" y="1583727"/>
            <a:ext cx="11353800" cy="4644081"/>
            <a:chOff x="609600" y="1435443"/>
            <a:chExt cx="11353800" cy="4644081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xmlns="" id="{7B4727B4-A900-7044-B027-43B8E57BDF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25138904"/>
                </p:ext>
              </p:extLst>
            </p:nvPr>
          </p:nvGraphicFramePr>
          <p:xfrm>
            <a:off x="609600" y="1435443"/>
            <a:ext cx="11353800" cy="4644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1399381D-DE33-C445-A568-0C404CED1894}"/>
                </a:ext>
              </a:extLst>
            </p:cNvPr>
            <p:cNvSpPr txBox="1"/>
            <p:nvPr/>
          </p:nvSpPr>
          <p:spPr>
            <a:xfrm>
              <a:off x="2224216" y="5428276"/>
              <a:ext cx="224893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Visit a Retail Store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AD383C2-F520-CA41-B55E-190399D188CD}"/>
                </a:ext>
              </a:extLst>
            </p:cNvPr>
            <p:cNvSpPr txBox="1"/>
            <p:nvPr/>
          </p:nvSpPr>
          <p:spPr>
            <a:xfrm>
              <a:off x="5342238" y="5428276"/>
              <a:ext cx="2393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Visit a Doctor’s Office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FE4540DD-52E0-6D4B-B573-86CD33577F4A}"/>
                </a:ext>
              </a:extLst>
            </p:cNvPr>
            <p:cNvSpPr txBox="1"/>
            <p:nvPr/>
          </p:nvSpPr>
          <p:spPr>
            <a:xfrm>
              <a:off x="8497330" y="5428276"/>
              <a:ext cx="2393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Visit a Dentist’s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545533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293F2-3CEA-4559-96B4-301534A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with Optional Activities, Men are Far More Engaged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123E37-CED5-3E44-B237-892E8AE03210}"/>
              </a:ext>
            </a:extLst>
          </p:cNvPr>
          <p:cNvSpPr txBox="1"/>
          <p:nvPr/>
        </p:nvSpPr>
        <p:spPr>
          <a:xfrm>
            <a:off x="148282" y="6353888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n=502, Back to Normal Barometer, Oct. 21,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6CFA2E9-D2F6-AB4A-BBAB-88854D8506B7}"/>
              </a:ext>
            </a:extLst>
          </p:cNvPr>
          <p:cNvSpPr txBox="1"/>
          <p:nvPr/>
        </p:nvSpPr>
        <p:spPr>
          <a:xfrm>
            <a:off x="241724" y="2543578"/>
            <a:ext cx="430887" cy="276982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who fit this category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E0E0F43-F2ED-F644-A0AC-BB21039EA1C3}"/>
              </a:ext>
            </a:extLst>
          </p:cNvPr>
          <p:cNvGrpSpPr/>
          <p:nvPr/>
        </p:nvGrpSpPr>
        <p:grpSpPr>
          <a:xfrm>
            <a:off x="609600" y="1299516"/>
            <a:ext cx="11353800" cy="5029199"/>
            <a:chOff x="609600" y="1299516"/>
            <a:chExt cx="11353800" cy="5029199"/>
          </a:xfrm>
        </p:grpSpPr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xmlns="" id="{88B3041B-D5BC-D34C-8E41-A6B67B03CE7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63619325"/>
                </p:ext>
              </p:extLst>
            </p:nvPr>
          </p:nvGraphicFramePr>
          <p:xfrm>
            <a:off x="609600" y="1299516"/>
            <a:ext cx="11353800" cy="5029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93D30E1-BFBE-4145-94F2-951FFD60E1AA}"/>
                </a:ext>
              </a:extLst>
            </p:cNvPr>
            <p:cNvSpPr txBox="1"/>
            <p:nvPr/>
          </p:nvSpPr>
          <p:spPr>
            <a:xfrm>
              <a:off x="1592076" y="5473179"/>
              <a:ext cx="14457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Fly</a:t>
              </a:r>
            </a:p>
            <a:p>
              <a:pPr algn="ctr"/>
              <a:r>
                <a:rPr lang="en-US" sz="1400" dirty="0"/>
                <a:t>Commercially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A86A5F3A-E8F0-164F-B7D8-51E56405CE26}"/>
                </a:ext>
              </a:extLst>
            </p:cNvPr>
            <p:cNvSpPr txBox="1"/>
            <p:nvPr/>
          </p:nvSpPr>
          <p:spPr>
            <a:xfrm>
              <a:off x="3192036" y="5473179"/>
              <a:ext cx="14457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Stay at a Hotel or Resort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FEDDE5E-A7A4-F14B-8379-50F345A896C1}"/>
                </a:ext>
              </a:extLst>
            </p:cNvPr>
            <p:cNvSpPr txBox="1"/>
            <p:nvPr/>
          </p:nvSpPr>
          <p:spPr>
            <a:xfrm>
              <a:off x="4859340" y="5473179"/>
              <a:ext cx="14457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Attend a Live Sporting Event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2153690B-0AD8-7E4E-8A4B-DE9207D3FC78}"/>
                </a:ext>
              </a:extLst>
            </p:cNvPr>
            <p:cNvSpPr txBox="1"/>
            <p:nvPr/>
          </p:nvSpPr>
          <p:spPr>
            <a:xfrm>
              <a:off x="6497342" y="5473179"/>
              <a:ext cx="144574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Visit a</a:t>
              </a:r>
            </a:p>
            <a:p>
              <a:pPr algn="ctr"/>
              <a:r>
                <a:rPr lang="en-US" sz="1400" dirty="0"/>
                <a:t>Theme Park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5735265-6FCC-9D48-AA92-2D1B27303BE6}"/>
                </a:ext>
              </a:extLst>
            </p:cNvPr>
            <p:cNvSpPr txBox="1"/>
            <p:nvPr/>
          </p:nvSpPr>
          <p:spPr>
            <a:xfrm>
              <a:off x="7943082" y="5473179"/>
              <a:ext cx="167507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Take a Cruise</a:t>
              </a:r>
            </a:p>
            <a:p>
              <a:pPr algn="ctr"/>
              <a:r>
                <a:rPr lang="en-US" sz="1400" dirty="0"/>
                <a:t>Vacation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58749A0C-01AB-1740-A301-8D3960C87CA0}"/>
                </a:ext>
              </a:extLst>
            </p:cNvPr>
            <p:cNvSpPr txBox="1"/>
            <p:nvPr/>
          </p:nvSpPr>
          <p:spPr>
            <a:xfrm>
              <a:off x="9544013" y="5473179"/>
              <a:ext cx="182152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Attend a Conference or Convention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1387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7293F2-3CEA-4559-96B4-301534AB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More Than Half of Golfers are Working from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438406E-5A2E-43F5-8D39-BAE66AF9307B}"/>
              </a:ext>
            </a:extLst>
          </p:cNvPr>
          <p:cNvSpPr txBox="1"/>
          <p:nvPr/>
        </p:nvSpPr>
        <p:spPr>
          <a:xfrm>
            <a:off x="160638" y="6430964"/>
            <a:ext cx="320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n=129, Back to Normal Barometer, Nov 19, 2020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92DD3D-FC92-BF4A-A832-ADD210EF6E80}"/>
              </a:ext>
            </a:extLst>
          </p:cNvPr>
          <p:cNvSpPr txBox="1"/>
          <p:nvPr/>
        </p:nvSpPr>
        <p:spPr>
          <a:xfrm>
            <a:off x="235128" y="1516507"/>
            <a:ext cx="837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ARE YOU PRESENTLY WORKING FROM HOME OR IN A DEDICATED WORKPLACE?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4958DCB-4534-0745-8BAE-6C93A67F2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4462017"/>
              </p:ext>
            </p:extLst>
          </p:nvPr>
        </p:nvGraphicFramePr>
        <p:xfrm>
          <a:off x="800658" y="2063578"/>
          <a:ext cx="10458759" cy="4244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EC8C2E-3A35-AC46-B5B8-FEB86CA3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552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D3B42FF-ADC2-2D40-B8FF-B58E8838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681884"/>
              </p:ext>
            </p:extLst>
          </p:nvPr>
        </p:nvGraphicFramePr>
        <p:xfrm>
          <a:off x="380888" y="2069183"/>
          <a:ext cx="10766808" cy="404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F98A72-FE13-B943-B987-5055F34D3977}"/>
              </a:ext>
            </a:extLst>
          </p:cNvPr>
          <p:cNvSpPr txBox="1"/>
          <p:nvPr/>
        </p:nvSpPr>
        <p:spPr>
          <a:xfrm>
            <a:off x="111211" y="6438784"/>
            <a:ext cx="360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n=598, Back to Normal Barometer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November 19, 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B77CEC5F-C9DD-4245-9CAD-35CDF1CC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3942" y="0"/>
            <a:ext cx="6868058" cy="1126671"/>
          </a:xfrm>
        </p:spPr>
        <p:txBody>
          <a:bodyPr>
            <a:normAutofit fontScale="90000"/>
          </a:bodyPr>
          <a:lstStyle/>
          <a:p>
            <a:r>
              <a:rPr lang="en-US" dirty="0"/>
              <a:t>A Majority See COVID Cases Increasing Over The Coming Months.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58D8B62-3A3A-9C4A-B43B-7CBDBA06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BC325C-A0EC-1E4D-9308-29F310DE9889}"/>
              </a:ext>
            </a:extLst>
          </p:cNvPr>
          <p:cNvSpPr/>
          <p:nvPr/>
        </p:nvSpPr>
        <p:spPr>
          <a:xfrm>
            <a:off x="380888" y="1746018"/>
            <a:ext cx="10168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WHEN IT COMES TO THE NUMBER OF NEW DAILY COVID-19 CASES IN THE U.S. OVER THE NEXT TWO MONTHS, DO YOU EXPECT THE NUMBER TO...</a:t>
            </a:r>
          </a:p>
        </p:txBody>
      </p:sp>
    </p:spTree>
    <p:extLst>
      <p:ext uri="{BB962C8B-B14F-4D97-AF65-F5344CB8AC3E}">
        <p14:creationId xmlns:p14="http://schemas.microsoft.com/office/powerpoint/2010/main" val="34899820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B3E33-89D4-074B-BFEE-5422DA23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…And It’s Undermining Their Willingness To Travel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8A9E16-7C77-904D-BDA7-0CFB083CEBDB}"/>
              </a:ext>
            </a:extLst>
          </p:cNvPr>
          <p:cNvSpPr txBox="1"/>
          <p:nvPr/>
        </p:nvSpPr>
        <p:spPr>
          <a:xfrm>
            <a:off x="380888" y="1562558"/>
            <a:ext cx="11704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POSSIBILITY OF A SECOND WAVE OF COVID-19 CASES IS AFFECTING MY WILLINGNESS TO TRAVEL IN COMING MONTHS.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D3B42FF-ADC2-2D40-B8FF-B58E8838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20295"/>
              </p:ext>
            </p:extLst>
          </p:nvPr>
        </p:nvGraphicFramePr>
        <p:xfrm>
          <a:off x="875397" y="2258112"/>
          <a:ext cx="4830727" cy="404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2EA227C-A779-FD48-BB73-A2D9E60AB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534070"/>
              </p:ext>
            </p:extLst>
          </p:nvPr>
        </p:nvGraphicFramePr>
        <p:xfrm>
          <a:off x="6276190" y="2261461"/>
          <a:ext cx="4826729" cy="404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030071-4D12-1D4A-9494-DC4810D1C009}"/>
              </a:ext>
            </a:extLst>
          </p:cNvPr>
          <p:cNvSpPr txBox="1"/>
          <p:nvPr/>
        </p:nvSpPr>
        <p:spPr>
          <a:xfrm>
            <a:off x="111211" y="6507658"/>
            <a:ext cx="31129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n=217, Back to Normal Barometer, July 8,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BC2F4A-07B3-EE4C-B014-C12593A93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095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B3E33-89D4-074B-BFEE-5422DA23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6" y="0"/>
            <a:ext cx="6505302" cy="1325563"/>
          </a:xfrm>
        </p:spPr>
        <p:txBody>
          <a:bodyPr>
            <a:normAutofit/>
          </a:bodyPr>
          <a:lstStyle/>
          <a:p>
            <a:r>
              <a:rPr lang="en-US" sz="3600" dirty="0"/>
              <a:t>Not Putting Their Guard Down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8A9E16-7C77-904D-BDA7-0CFB083CEBDB}"/>
              </a:ext>
            </a:extLst>
          </p:cNvPr>
          <p:cNvSpPr txBox="1"/>
          <p:nvPr/>
        </p:nvSpPr>
        <p:spPr>
          <a:xfrm>
            <a:off x="380888" y="1562558"/>
            <a:ext cx="1170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THAN HALF SEE THE PANDEMIC AS LESS OF A THREAT THAN IT WAS THIS SUMMER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A2EA227C-A779-FD48-BB73-A2D9E60AB6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94585"/>
              </p:ext>
            </p:extLst>
          </p:nvPr>
        </p:nvGraphicFramePr>
        <p:xfrm>
          <a:off x="4179905" y="2102236"/>
          <a:ext cx="7277216" cy="404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587F3D-0D35-324B-BD41-7E501EAA067B}"/>
              </a:ext>
            </a:extLst>
          </p:cNvPr>
          <p:cNvSpPr txBox="1"/>
          <p:nvPr/>
        </p:nvSpPr>
        <p:spPr>
          <a:xfrm>
            <a:off x="255456" y="6368090"/>
            <a:ext cx="360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n=598, Back to Normal Barometer,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November 19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4B398A-357C-B540-BAAB-00CF6754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1C01C2F-6777-F74E-AA27-7F21B0FD0E08}"/>
              </a:ext>
            </a:extLst>
          </p:cNvPr>
          <p:cNvSpPr/>
          <p:nvPr/>
        </p:nvSpPr>
        <p:spPr>
          <a:xfrm>
            <a:off x="380888" y="544476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55% of golfers are are much more concerned about an outbreak in their community than they were a month ago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030A9E-D19B-5845-9799-56E4D1FD58BE}"/>
              </a:ext>
            </a:extLst>
          </p:cNvPr>
          <p:cNvSpPr/>
          <p:nvPr/>
        </p:nvSpPr>
        <p:spPr>
          <a:xfrm>
            <a:off x="380889" y="2102236"/>
            <a:ext cx="59749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I'm concerned that there will be a second wave of COVID-19 outbreak, requiring event cancellations and lockdowns within the next six months.</a:t>
            </a:r>
          </a:p>
        </p:txBody>
      </p:sp>
    </p:spTree>
    <p:extLst>
      <p:ext uri="{BB962C8B-B14F-4D97-AF65-F5344CB8AC3E}">
        <p14:creationId xmlns:p14="http://schemas.microsoft.com/office/powerpoint/2010/main" val="252230385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5567E-3064-8F43-B832-4FAEC914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Back-to-Normal Barometer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9BC17D56-BAE7-4742-B700-C9D01F55F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36" y="2502731"/>
            <a:ext cx="11280661" cy="3675647"/>
          </a:xfrm>
        </p:spPr>
        <p:txBody>
          <a:bodyPr>
            <a:noAutofit/>
          </a:bodyPr>
          <a:lstStyle/>
          <a:p>
            <a:pPr lvl="0"/>
            <a:r>
              <a:rPr lang="en-US" sz="1600" b="1" dirty="0"/>
              <a:t>2001 Golf Digest Companies Travel Confidence Index</a:t>
            </a:r>
          </a:p>
          <a:p>
            <a:pPr lvl="1"/>
            <a:r>
              <a:rPr lang="en-US" sz="1600" dirty="0"/>
              <a:t>Measured golfer attitudes vs. the affluent general public</a:t>
            </a:r>
          </a:p>
          <a:p>
            <a:pPr lvl="2"/>
            <a:r>
              <a:rPr lang="en-US" sz="1600" dirty="0"/>
              <a:t>Willingness to travel</a:t>
            </a:r>
          </a:p>
          <a:p>
            <a:pPr lvl="2"/>
            <a:r>
              <a:rPr lang="en-US" sz="1600" dirty="0"/>
              <a:t>Willingness to spend on luxuries and discretionary purchases</a:t>
            </a:r>
          </a:p>
          <a:p>
            <a:pPr lvl="2"/>
            <a:r>
              <a:rPr lang="en-US" sz="1600" dirty="0"/>
              <a:t>Consumer attitudes on personal finance, the prospects for retirement and the U.S. economy</a:t>
            </a:r>
          </a:p>
          <a:p>
            <a:pPr lvl="0">
              <a:lnSpc>
                <a:spcPct val="100000"/>
              </a:lnSpc>
              <a:spcBef>
                <a:spcPts val="1800"/>
              </a:spcBef>
            </a:pPr>
            <a:r>
              <a:rPr lang="en-US" sz="1600" b="1" dirty="0"/>
              <a:t>2009-Present  Sports and Leisure Research Group Golfer Omnibus Work</a:t>
            </a:r>
          </a:p>
          <a:p>
            <a:pPr lvl="1"/>
            <a:r>
              <a:rPr lang="en-US" sz="1600" dirty="0"/>
              <a:t>Presented annually at PGA Merchandise Show Wednesday Breakfast tracks forward looking golfer perceptions on the year ahead in:</a:t>
            </a:r>
          </a:p>
          <a:p>
            <a:pPr lvl="2"/>
            <a:r>
              <a:rPr lang="en-US" sz="1600" dirty="0"/>
              <a:t>Overall participation levels</a:t>
            </a:r>
          </a:p>
          <a:p>
            <a:pPr lvl="2"/>
            <a:r>
              <a:rPr lang="en-US" sz="1600" dirty="0"/>
              <a:t>Outlook on planned spending across hard goods, soft goods and travel categories</a:t>
            </a:r>
          </a:p>
          <a:p>
            <a:pPr lvl="2"/>
            <a:r>
              <a:rPr lang="en-US" sz="1600" dirty="0"/>
              <a:t>Golfer attitudes on personal finance, discretionary spending and the U.S. economy</a:t>
            </a:r>
          </a:p>
          <a:p>
            <a:pPr lvl="2"/>
            <a:r>
              <a:rPr lang="en-US" sz="1600" dirty="0"/>
              <a:t>Contemporary issues in golf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D0AFDF8-8C9C-1547-B82F-67B73A437D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234" y="1405325"/>
            <a:ext cx="4207249" cy="144908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E8B17D3-6BE3-C044-A27C-7E36EEAF26C4}"/>
              </a:ext>
            </a:extLst>
          </p:cNvPr>
          <p:cNvSpPr txBox="1"/>
          <p:nvPr/>
        </p:nvSpPr>
        <p:spPr>
          <a:xfrm>
            <a:off x="235836" y="1763635"/>
            <a:ext cx="3361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pc="300" dirty="0">
                <a:solidFill>
                  <a:schemeClr val="accent1"/>
                </a:solidFill>
              </a:rPr>
              <a:t>ORIGINS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D9907A5-5915-E446-AE6F-5A397293EEE8}"/>
              </a:ext>
            </a:extLst>
          </p:cNvPr>
          <p:cNvCxnSpPr/>
          <p:nvPr/>
        </p:nvCxnSpPr>
        <p:spPr>
          <a:xfrm>
            <a:off x="334692" y="2225300"/>
            <a:ext cx="70546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4AF030E-1980-2D4A-8A5A-0857E1E07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833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B3E33-89D4-074B-BFEE-5422DA23F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6542" y="32658"/>
            <a:ext cx="6885457" cy="112667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Significantly </a:t>
            </a:r>
            <a:r>
              <a:rPr lang="en-US" sz="3600" dirty="0"/>
              <a:t>More Golfers Plan to Get Vaccinated </a:t>
            </a:r>
            <a:r>
              <a:rPr lang="en-US" sz="3600" dirty="0"/>
              <a:t>v</a:t>
            </a:r>
            <a:r>
              <a:rPr lang="en-US" sz="3600" dirty="0" smtClean="0"/>
              <a:t>s</a:t>
            </a:r>
            <a:r>
              <a:rPr lang="en-US" sz="3600" dirty="0"/>
              <a:t>. </a:t>
            </a:r>
            <a:r>
              <a:rPr lang="en-US" sz="3600" dirty="0" smtClean="0"/>
              <a:t>Public </a:t>
            </a:r>
            <a:r>
              <a:rPr lang="en-US" sz="3600" dirty="0"/>
              <a:t>at Large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8A9E16-7C77-904D-BDA7-0CFB083CEBDB}"/>
              </a:ext>
            </a:extLst>
          </p:cNvPr>
          <p:cNvSpPr txBox="1"/>
          <p:nvPr/>
        </p:nvSpPr>
        <p:spPr>
          <a:xfrm>
            <a:off x="313809" y="1732513"/>
            <a:ext cx="1170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WILL DEFINITELY GET A COVID 19 VACCINE WHEN IT IS AVAILABLE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587F3D-0D35-324B-BD41-7E501EAA067B}"/>
              </a:ext>
            </a:extLst>
          </p:cNvPr>
          <p:cNvSpPr txBox="1"/>
          <p:nvPr/>
        </p:nvSpPr>
        <p:spPr>
          <a:xfrm>
            <a:off x="111211" y="6507658"/>
            <a:ext cx="360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n=588, Back to Normal Barometer, 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19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39A5BF-CE4C-9F47-82D4-9F018F632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2C25F0CC-4563-5041-9C61-0DB206339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8308584"/>
              </p:ext>
            </p:extLst>
          </p:nvPr>
        </p:nvGraphicFramePr>
        <p:xfrm>
          <a:off x="1231900" y="2303823"/>
          <a:ext cx="8128000" cy="341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786899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B3E33-89D4-074B-BFEE-5422DA23F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Light at the End of the Tunnel by Spring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8A9E16-7C77-904D-BDA7-0CFB083CEBDB}"/>
              </a:ext>
            </a:extLst>
          </p:cNvPr>
          <p:cNvSpPr txBox="1"/>
          <p:nvPr/>
        </p:nvSpPr>
        <p:spPr>
          <a:xfrm>
            <a:off x="380888" y="1562558"/>
            <a:ext cx="1170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DO YOU ANTICIPATE THAT A COVID 19 VACCINE WILL BE WIDELY AVAILABLE IN THIS COUNTRY?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D3B42FF-ADC2-2D40-B8FF-B58E88383E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498604"/>
              </p:ext>
            </p:extLst>
          </p:nvPr>
        </p:nvGraphicFramePr>
        <p:xfrm>
          <a:off x="1879906" y="2085406"/>
          <a:ext cx="8982836" cy="4046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587F3D-0D35-324B-BD41-7E501EAA067B}"/>
              </a:ext>
            </a:extLst>
          </p:cNvPr>
          <p:cNvSpPr txBox="1"/>
          <p:nvPr/>
        </p:nvSpPr>
        <p:spPr>
          <a:xfrm>
            <a:off x="111211" y="6507658"/>
            <a:ext cx="36062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n=588, Back to Normal Barometer, 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November 19</a:t>
            </a:r>
            <a:r>
              <a:rPr lang="en-US" sz="12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D0E754-3754-B14E-8070-0C00E9CB1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4817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795E36-452E-B04B-8B9F-729B05D8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71" y="0"/>
            <a:ext cx="6590123" cy="1154243"/>
          </a:xfrm>
        </p:spPr>
        <p:txBody>
          <a:bodyPr>
            <a:normAutofit/>
          </a:bodyPr>
          <a:lstStyle/>
          <a:p>
            <a:r>
              <a:rPr lang="en-US" sz="3400" dirty="0"/>
              <a:t>Amidst Worry, </a:t>
            </a:r>
            <a:r>
              <a:rPr lang="en-US" sz="3400" i="1" dirty="0"/>
              <a:t>YOU</a:t>
            </a:r>
            <a:r>
              <a:rPr lang="en-US" sz="3400" dirty="0"/>
              <a:t> Need To Have Their Backs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184ED4-802A-5147-8D6B-30FDFE7B3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126" y="1765867"/>
            <a:ext cx="9799556" cy="33701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Wisdom, certainty, and trust are in short supply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Americans don’t believe others are being as diligent in their adherence to safety protocols as they are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In the absence of clear guidance, one’s confidence to re-engage is tied to an ability to control the health risk of a given experience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000" dirty="0"/>
              <a:t>Your challenge: Can you enhance the semblance of personal control? Can you provide the certainty people crave?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Message: </a:t>
            </a:r>
            <a:r>
              <a:rPr lang="en-US" sz="2000" i="1" dirty="0"/>
              <a:t>“You don’t have to worry about others’ behavior; we’ve got you covered.”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46DF3-A398-5B4A-ABDC-6BB43C08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408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C8BE2A9-BE02-F34B-818E-5F501C224C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392" y="4967414"/>
            <a:ext cx="1219908" cy="97939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E11A3E-7490-A84B-BFFB-1087244361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56870" y="1709349"/>
            <a:ext cx="1219908" cy="979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6D08B3-78CF-2A4F-A3B3-D1D1F9605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Example of Giving Certainty &amp; Getting It Right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DD4F33-D68F-F64E-BA25-1DCB2C552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824" y="2779122"/>
            <a:ext cx="9886052" cy="2361290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000" i="1" dirty="0"/>
              <a:t>At the hotel, they did the extra guidelines and took the effort to have extra cleaning, make sure [there was] spacing. The staff and everyone was wearing masks. It had a pool [at] the place that we stayed, and they had it set up that you would schedule your time there. That way people weren’t interacting too much. It’s kind of what I was expecting that they would do in a case like that. [Their attitude was,] ‘We’re going to try and stay open, but we’re going to follow the guidelines how we’re supposed to.’ It was a great experience overall.</a:t>
            </a:r>
            <a:r>
              <a:rPr lang="en-US" sz="2000" dirty="0"/>
              <a:t> 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n-US" sz="2000" dirty="0"/>
              <a:t>– Nick (Male, age 36, California)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D1BA074-EFA5-3647-BDF5-7ED93573BDB2}"/>
              </a:ext>
            </a:extLst>
          </p:cNvPr>
          <p:cNvSpPr/>
          <p:nvPr/>
        </p:nvSpPr>
        <p:spPr>
          <a:xfrm>
            <a:off x="914400" y="2248927"/>
            <a:ext cx="10503243" cy="341046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E05A34-56E6-AA4E-94B9-F358E9537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63302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E99E6-31F8-4C44-8EE1-1C4C243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20/20 Meets Golf 2020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750496-524F-E64B-B94A-FE6167C9A7A9}"/>
              </a:ext>
            </a:extLst>
          </p:cNvPr>
          <p:cNvGrpSpPr/>
          <p:nvPr/>
        </p:nvGrpSpPr>
        <p:grpSpPr>
          <a:xfrm>
            <a:off x="1539458" y="2490360"/>
            <a:ext cx="8583622" cy="3016588"/>
            <a:chOff x="2001795" y="2418441"/>
            <a:chExt cx="7364627" cy="2588190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xmlns="" id="{36E727AA-8FE6-5646-9494-819AEF90EB52}"/>
                </a:ext>
              </a:extLst>
            </p:cNvPr>
            <p:cNvSpPr/>
            <p:nvPr/>
          </p:nvSpPr>
          <p:spPr>
            <a:xfrm>
              <a:off x="2001795" y="2761066"/>
              <a:ext cx="4558461" cy="1902940"/>
            </a:xfrm>
            <a:prstGeom prst="rightArrow">
              <a:avLst/>
            </a:prstGeom>
            <a:solidFill>
              <a:srgbClr val="E7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2A61C9FE-2ABF-0E4A-83B4-6ED03BDF8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01782" y="2421878"/>
              <a:ext cx="2584753" cy="258475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4E9B2831-6EB3-3E40-8C57-979FA4691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5608" y="2418441"/>
              <a:ext cx="2620814" cy="2588189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79A49AA-8583-1240-858F-FF849C4C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50236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>
            <a:extLst>
              <a:ext uri="{FF2B5EF4-FFF2-40B4-BE49-F238E27FC236}">
                <a16:creationId xmlns:a16="http://schemas.microsoft.com/office/drawing/2014/main" xmlns="" id="{36E727AA-8FE6-5646-9494-819AEF90EB52}"/>
              </a:ext>
            </a:extLst>
          </p:cNvPr>
          <p:cNvSpPr/>
          <p:nvPr/>
        </p:nvSpPr>
        <p:spPr>
          <a:xfrm>
            <a:off x="244364" y="2732675"/>
            <a:ext cx="3663608" cy="1902940"/>
          </a:xfrm>
          <a:prstGeom prst="rightArrow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DE99E6-31F8-4C44-8EE1-1C4C243B5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20/20 Meets Golf 2020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61C9FE-2ABF-0E4A-83B4-6ED03BDF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53" y="2923500"/>
            <a:ext cx="1521291" cy="1521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E9B2831-6EB3-3E40-8C57-979FA4691B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72" y="2923500"/>
            <a:ext cx="1542515" cy="152331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07BC841-7693-DB43-AC76-46B6FF7F0857}"/>
              </a:ext>
            </a:extLst>
          </p:cNvPr>
          <p:cNvSpPr/>
          <p:nvPr/>
        </p:nvSpPr>
        <p:spPr>
          <a:xfrm>
            <a:off x="4526620" y="1583891"/>
            <a:ext cx="7010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>
                <a:solidFill>
                  <a:schemeClr val="accent1"/>
                </a:solidFill>
                <a:ea typeface="MS Mincho" panose="02020609040205080304" pitchFamily="49" charset="-128"/>
              </a:rPr>
              <a:t>COVID HAS SPAWNED A POTENTIAL NEW GOLF BOOM?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346168-923F-8042-A6A4-8365B343FB9D}"/>
              </a:ext>
            </a:extLst>
          </p:cNvPr>
          <p:cNvSpPr/>
          <p:nvPr/>
        </p:nvSpPr>
        <p:spPr>
          <a:xfrm>
            <a:off x="5638728" y="216065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3363" marR="0" lvl="0" indent="-233363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ymbol" pitchFamily="2" charset="2"/>
              <a:buChar char=""/>
            </a:pPr>
            <a:r>
              <a:rPr lang="en-US" dirty="0">
                <a:effectLst/>
                <a:ea typeface="MS Mincho" panose="02020609040205080304" pitchFamily="49" charset="-128"/>
              </a:rPr>
              <a:t>Anecdotally and empirically we see full tee sheets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Amidst reports of increased play from existing golfers 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and renewed trial from lapsed and never before players</a:t>
            </a:r>
            <a:endParaRPr lang="en-US" dirty="0">
              <a:effectLst/>
              <a:ea typeface="MS Mincho" panose="02020609040205080304" pitchFamily="49" charset="-128"/>
            </a:endParaRPr>
          </a:p>
          <a:p>
            <a:pPr marL="233363" marR="0" lvl="0" indent="-233363"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Symbol" pitchFamily="2" charset="2"/>
              <a:buChar char=""/>
            </a:pPr>
            <a:r>
              <a:rPr lang="en-US" dirty="0">
                <a:effectLst/>
                <a:ea typeface="MS Mincho" panose="02020609040205080304" pitchFamily="49" charset="-128"/>
              </a:rPr>
              <a:t>Golf has successfully positioned itself in the short term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as one of the few viable options for outdoor recreation 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AND socialization</a:t>
            </a:r>
          </a:p>
          <a:p>
            <a:pPr marL="1143000" marR="0" lvl="2" indent="-228600">
              <a:spcBef>
                <a:spcPts val="30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Wingdings" pitchFamily="2" charset="2"/>
              <a:buChar char=""/>
            </a:pPr>
            <a:r>
              <a:rPr lang="en-US" dirty="0">
                <a:effectLst/>
                <a:ea typeface="MS Mincho" panose="02020609040205080304" pitchFamily="49" charset="-128"/>
              </a:rPr>
              <a:t>Bars are closed—But not the drink cart!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Adhering to safety and sanitization protocols </a:t>
            </a:r>
          </a:p>
          <a:p>
            <a:pPr marL="742950" marR="0" lvl="1" indent="-285750">
              <a:spcBef>
                <a:spcPts val="3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An “oasis from the chaos.”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B6E5F4-DB71-9547-9A14-4A6875D7E262}"/>
              </a:ext>
            </a:extLst>
          </p:cNvPr>
          <p:cNvSpPr/>
          <p:nvPr/>
        </p:nvSpPr>
        <p:spPr>
          <a:xfrm>
            <a:off x="4526620" y="5454576"/>
            <a:ext cx="6898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pc="300" dirty="0">
                <a:solidFill>
                  <a:schemeClr val="accent1"/>
                </a:solidFill>
                <a:ea typeface="MS Mincho" panose="02020609040205080304" pitchFamily="49" charset="-128"/>
              </a:rPr>
              <a:t>WHAT DOES THE LATEST BAROMETER DATA TELL US?</a:t>
            </a:r>
            <a:r>
              <a:rPr lang="en-US" spc="300" dirty="0">
                <a:solidFill>
                  <a:schemeClr val="accent1"/>
                </a:solidFill>
                <a:effectLst/>
              </a:rPr>
              <a:t> </a:t>
            </a:r>
            <a:endParaRPr lang="en-US" spc="300" dirty="0">
              <a:solidFill>
                <a:schemeClr val="accent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D755F89-B321-C549-B64D-07811F042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305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D77544-173C-DB4C-BE66-479A4E8E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1100" y="0"/>
            <a:ext cx="6720899" cy="1126671"/>
          </a:xfrm>
        </p:spPr>
        <p:txBody>
          <a:bodyPr>
            <a:normAutofit fontScale="90000"/>
          </a:bodyPr>
          <a:lstStyle/>
          <a:p>
            <a:r>
              <a:rPr lang="en-US" sz="3000" dirty="0"/>
              <a:t>Growth in Participation and Anticipation Continues its Positive Trend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A70C71C4-F628-4B44-B35A-8BA972D99E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169996"/>
              </p:ext>
            </p:extLst>
          </p:nvPr>
        </p:nvGraphicFramePr>
        <p:xfrm>
          <a:off x="179879" y="1704905"/>
          <a:ext cx="10549841" cy="178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2B0978A-D6EF-064D-91E1-53B904DF7CDD}"/>
              </a:ext>
            </a:extLst>
          </p:cNvPr>
          <p:cNvSpPr/>
          <p:nvPr/>
        </p:nvSpPr>
        <p:spPr>
          <a:xfrm>
            <a:off x="3758518" y="1335573"/>
            <a:ext cx="393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</a:rPr>
              <a:t>Played Golf Within The Past Two Weeks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A5EAC305-38EF-B442-A318-B09F3B3D1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4966578"/>
              </p:ext>
            </p:extLst>
          </p:nvPr>
        </p:nvGraphicFramePr>
        <p:xfrm>
          <a:off x="130988" y="4236938"/>
          <a:ext cx="10598732" cy="195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F4E9BDD-F34F-1E4D-996D-540B59E0CD79}"/>
              </a:ext>
            </a:extLst>
          </p:cNvPr>
          <p:cNvSpPr/>
          <p:nvPr/>
        </p:nvSpPr>
        <p:spPr>
          <a:xfrm>
            <a:off x="3758518" y="3630310"/>
            <a:ext cx="3840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</a:rPr>
              <a:t>Planning to Play Within The Next Week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F49F995-DF86-9046-91E9-E09E7940C132}"/>
              </a:ext>
            </a:extLst>
          </p:cNvPr>
          <p:cNvSpPr txBox="1"/>
          <p:nvPr/>
        </p:nvSpPr>
        <p:spPr>
          <a:xfrm>
            <a:off x="4653621" y="3932092"/>
            <a:ext cx="2050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Top 3 Box Summary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0F0586-C70C-4244-A689-7E00B377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2246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67930-3393-AC44-9818-6E9DB2E8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80/20 Rule—Our Most Engaged Golfers are More Apt to be Playing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079E7D-12B4-5141-B98B-F66281F1AF8E}"/>
              </a:ext>
            </a:extLst>
          </p:cNvPr>
          <p:cNvSpPr/>
          <p:nvPr/>
        </p:nvSpPr>
        <p:spPr>
          <a:xfrm>
            <a:off x="2481436" y="1772119"/>
            <a:ext cx="734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ea typeface="MS Mincho" panose="02020609040205080304" pitchFamily="49" charset="-128"/>
              </a:rPr>
              <a:t>HAVE YOU PLAYED GOLF WITHIN THE PAST TWO WEEKS?</a:t>
            </a:r>
            <a:r>
              <a:rPr lang="en-US" sz="2400" dirty="0">
                <a:solidFill>
                  <a:schemeClr val="accent1"/>
                </a:solidFill>
                <a:effectLst/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25479A6E-2694-D24D-85C4-8A88874FA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444771"/>
              </p:ext>
            </p:extLst>
          </p:nvPr>
        </p:nvGraphicFramePr>
        <p:xfrm>
          <a:off x="1209821" y="2233784"/>
          <a:ext cx="3542212" cy="3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1A2FE7-CEC7-AE41-9F50-46FEEBAA29E5}"/>
              </a:ext>
            </a:extLst>
          </p:cNvPr>
          <p:cNvSpPr txBox="1"/>
          <p:nvPr/>
        </p:nvSpPr>
        <p:spPr>
          <a:xfrm>
            <a:off x="1758461" y="5471940"/>
            <a:ext cx="22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/>
              <a:t>CASUAL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95F1F055-6882-B94B-BC63-9DE512DE09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1686049"/>
              </p:ext>
            </p:extLst>
          </p:nvPr>
        </p:nvGraphicFramePr>
        <p:xfrm>
          <a:off x="4484747" y="2233784"/>
          <a:ext cx="3542212" cy="3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6FED284-EF6B-CA40-8EA0-3F63377DB315}"/>
              </a:ext>
            </a:extLst>
          </p:cNvPr>
          <p:cNvSpPr txBox="1"/>
          <p:nvPr/>
        </p:nvSpPr>
        <p:spPr>
          <a:xfrm>
            <a:off x="5033387" y="5471940"/>
            <a:ext cx="22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/>
              <a:t>CORE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98F9547B-86FA-EF4D-A2D1-C82F112E9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127637"/>
              </p:ext>
            </p:extLst>
          </p:nvPr>
        </p:nvGraphicFramePr>
        <p:xfrm>
          <a:off x="7759673" y="2233784"/>
          <a:ext cx="3542212" cy="342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4AA166-6B83-EA48-928C-F8DFFD096571}"/>
              </a:ext>
            </a:extLst>
          </p:cNvPr>
          <p:cNvSpPr txBox="1"/>
          <p:nvPr/>
        </p:nvSpPr>
        <p:spPr>
          <a:xfrm>
            <a:off x="8308313" y="5471940"/>
            <a:ext cx="22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/>
              <a:t>AVID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29C0E48-D06C-734C-B6C4-3B281A08D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4002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499565-415C-4D41-BA51-B039B70F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468" y="0"/>
            <a:ext cx="6810531" cy="10942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Golf Facilities Have Done an Excellent Job of Meeting Golfer Expectations for Health Protocols</a:t>
            </a:r>
            <a:r>
              <a:rPr lang="en-US" sz="2400" dirty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D919D5-3FC0-E542-BA17-29197B752E08}"/>
              </a:ext>
            </a:extLst>
          </p:cNvPr>
          <p:cNvSpPr/>
          <p:nvPr/>
        </p:nvSpPr>
        <p:spPr>
          <a:xfrm>
            <a:off x="318867" y="1474955"/>
            <a:ext cx="114557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THE COURSE WHERE I MOST RECENTLY PLAYED, HAS DONE AN EXCELLENT JOB OF FOLLOWING NEW SAFETY AND SANITIZATION PROTOCOLS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E4E749-439F-EA4D-8AB3-6EB96EF11137}"/>
              </a:ext>
            </a:extLst>
          </p:cNvPr>
          <p:cNvSpPr txBox="1"/>
          <p:nvPr/>
        </p:nvSpPr>
        <p:spPr>
          <a:xfrm>
            <a:off x="578543" y="2812732"/>
            <a:ext cx="2050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TOP 3 BOX SUMMARY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3EAC6BE9-CCED-BA41-8AE8-897C0BAC7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5935029"/>
              </p:ext>
            </p:extLst>
          </p:nvPr>
        </p:nvGraphicFramePr>
        <p:xfrm>
          <a:off x="2932538" y="2182841"/>
          <a:ext cx="9259462" cy="193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7AA236C-1762-AC48-932F-BCE2CAB14BC8}"/>
              </a:ext>
            </a:extLst>
          </p:cNvPr>
          <p:cNvSpPr/>
          <p:nvPr/>
        </p:nvSpPr>
        <p:spPr>
          <a:xfrm>
            <a:off x="423798" y="2812732"/>
            <a:ext cx="2353995" cy="338554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FD1C574-FDC5-F444-8023-279DB46A6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D7EE5FE-572D-6248-AA67-6126CB0407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798" y="4449398"/>
            <a:ext cx="6866013" cy="195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5526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09053-62BF-594A-9AA7-2063CDAB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Golf Has Been An Oasis from the Chaos for a Majority of Golfers During the Pandemic</a:t>
            </a:r>
            <a:r>
              <a:rPr lang="en-US" sz="2800" dirty="0">
                <a:effectLst/>
              </a:rPr>
              <a:t> </a:t>
            </a:r>
            <a:endParaRPr lang="en-US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619E8959-1750-7E4F-89DD-9B3ED62E6A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072042"/>
              </p:ext>
            </p:extLst>
          </p:nvPr>
        </p:nvGraphicFramePr>
        <p:xfrm>
          <a:off x="2458387" y="2503357"/>
          <a:ext cx="9468001" cy="282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01615DB-A861-FA44-B043-C2859EAF52C5}"/>
              </a:ext>
            </a:extLst>
          </p:cNvPr>
          <p:cNvGrpSpPr/>
          <p:nvPr/>
        </p:nvGrpSpPr>
        <p:grpSpPr>
          <a:xfrm>
            <a:off x="5918349" y="1927274"/>
            <a:ext cx="2433711" cy="400110"/>
            <a:chOff x="5918349" y="1927274"/>
            <a:chExt cx="2433711" cy="4001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9CFE3ED3-007A-E642-BFCA-FC611F1BEE05}"/>
                </a:ext>
              </a:extLst>
            </p:cNvPr>
            <p:cNvSpPr/>
            <p:nvPr/>
          </p:nvSpPr>
          <p:spPr>
            <a:xfrm>
              <a:off x="6214748" y="1927274"/>
              <a:ext cx="18643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spc="300" dirty="0">
                  <a:solidFill>
                    <a:schemeClr val="accent1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AGREEMENT</a:t>
              </a:r>
              <a:endParaRPr lang="en-US" sz="2000" spc="3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C7601EBA-89EF-2549-9076-11BD8EC02865}"/>
                </a:ext>
              </a:extLst>
            </p:cNvPr>
            <p:cNvSpPr/>
            <p:nvPr/>
          </p:nvSpPr>
          <p:spPr>
            <a:xfrm>
              <a:off x="5918349" y="1927274"/>
              <a:ext cx="2433711" cy="40011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9C95F-94AB-024D-BA40-C89074165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/>
          <a:stretch/>
        </p:blipFill>
        <p:spPr>
          <a:xfrm>
            <a:off x="344774" y="1927274"/>
            <a:ext cx="2113613" cy="430989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1EB58E-BFCE-5B44-8089-87EA5F384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3422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D648911-DCA7-3548-956E-C379460BD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9" r="18492"/>
          <a:stretch/>
        </p:blipFill>
        <p:spPr>
          <a:xfrm>
            <a:off x="235835" y="4241801"/>
            <a:ext cx="1290612" cy="20756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0413F2D1-6259-EE4E-BAFF-8ED37D5F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Back-to-Normal Barometer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xmlns="" id="{32C595C7-ECD6-084A-8A36-2BC6E0ACD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2" y="2185191"/>
            <a:ext cx="11519263" cy="1488613"/>
          </a:xfrm>
        </p:spPr>
        <p:txBody>
          <a:bodyPr/>
          <a:lstStyle/>
          <a:p>
            <a:pPr lvl="0" fontAlgn="base"/>
            <a:r>
              <a:rPr lang="en-US" dirty="0"/>
              <a:t>We just completed the fifteenth wave of a twice-monthly tracking study that listens to the voice of the consumer </a:t>
            </a:r>
            <a:endParaRPr lang="en-US" sz="1400" dirty="0"/>
          </a:p>
          <a:p>
            <a:pPr lvl="1" fontAlgn="base"/>
            <a:r>
              <a:rPr lang="en-US" dirty="0"/>
              <a:t>Survey research</a:t>
            </a:r>
            <a:endParaRPr lang="en-US" sz="1200" dirty="0"/>
          </a:p>
          <a:p>
            <a:pPr lvl="1" fontAlgn="base"/>
            <a:r>
              <a:rPr lang="en-US" dirty="0"/>
              <a:t>In-depth interviews</a:t>
            </a:r>
            <a:endParaRPr lang="en-US" sz="1200" dirty="0"/>
          </a:p>
          <a:p>
            <a:pPr lvl="1" fontAlgn="base"/>
            <a:r>
              <a:rPr lang="en-US" dirty="0"/>
              <a:t>Social media analyses</a:t>
            </a:r>
            <a:endParaRPr lang="en-US" sz="1200" dirty="0"/>
          </a:p>
          <a:p>
            <a:pPr lvl="1" fontAlgn="base"/>
            <a:r>
              <a:rPr lang="en-US" dirty="0"/>
              <a:t>Online dial tests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93BFD6-EC86-954E-9FF0-3E2F5952C4A1}"/>
              </a:ext>
            </a:extLst>
          </p:cNvPr>
          <p:cNvSpPr txBox="1"/>
          <p:nvPr/>
        </p:nvSpPr>
        <p:spPr>
          <a:xfrm>
            <a:off x="235835" y="1518704"/>
            <a:ext cx="9439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spc="300" dirty="0">
                <a:solidFill>
                  <a:schemeClr val="accent1"/>
                </a:solidFill>
              </a:rPr>
              <a:t>AMERICA STANDS AT AN INFLECTION POINT</a:t>
            </a:r>
            <a:r>
              <a:rPr lang="en-US" sz="2400" spc="300" dirty="0">
                <a:solidFill>
                  <a:schemeClr val="accent1"/>
                </a:solidFill>
                <a:effectLst/>
              </a:rPr>
              <a:t> </a:t>
            </a:r>
            <a:endParaRPr lang="en-US" sz="2400" spc="300" dirty="0">
              <a:solidFill>
                <a:schemeClr val="accent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0CEC649-5691-8941-B8FC-87CEB1713F5B}"/>
              </a:ext>
            </a:extLst>
          </p:cNvPr>
          <p:cNvCxnSpPr>
            <a:cxnSpLocks/>
          </p:cNvCxnSpPr>
          <p:nvPr/>
        </p:nvCxnSpPr>
        <p:spPr>
          <a:xfrm>
            <a:off x="334692" y="1980369"/>
            <a:ext cx="67333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6B49957-C848-0E40-AE17-4BFFD3FFB2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541" y="5108776"/>
            <a:ext cx="1747987" cy="1159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080EEAC-5265-384A-AF38-F5A1F590DF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907" y="3840206"/>
            <a:ext cx="1704705" cy="4854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BDEE665-FCC5-FF49-A976-50AAF5ADAF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82" y="4635692"/>
            <a:ext cx="1177453" cy="946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443FA86-3366-6147-BF7D-76BF26CA95A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541" y="2968219"/>
            <a:ext cx="1756968" cy="54162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31E05F1-58B6-D442-96CA-E927FE33C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8171" y="2761790"/>
            <a:ext cx="1897305" cy="117015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FDC128D-7748-3B47-8FCF-C26BC60BAFB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6110" y="4741863"/>
            <a:ext cx="1518554" cy="7094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7D1D1DE-7B1F-8149-B575-32FBC9358E7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318" y="4164483"/>
            <a:ext cx="1864210" cy="9321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9D82EB9-34EB-1444-A019-06380910A60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819" y="2982837"/>
            <a:ext cx="1162491" cy="11460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BC3A1663-824A-774F-9B43-7BEF37553D8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70" t="10457" r="26870" b="13776"/>
          <a:stretch/>
        </p:blipFill>
        <p:spPr>
          <a:xfrm>
            <a:off x="8370032" y="2708629"/>
            <a:ext cx="1069285" cy="122331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FB4DA7E-F0B0-5C44-BE8B-E3A760167A5F}"/>
              </a:ext>
            </a:extLst>
          </p:cNvPr>
          <p:cNvSpPr txBox="1"/>
          <p:nvPr/>
        </p:nvSpPr>
        <p:spPr>
          <a:xfrm>
            <a:off x="730802" y="4500303"/>
            <a:ext cx="510154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4" fontAlgn="base">
              <a:spcBef>
                <a:spcPts val="600"/>
              </a:spcBef>
            </a:pPr>
            <a:r>
              <a:rPr lang="en-US" dirty="0"/>
              <a:t>What’s it going to take to bring consumers back?</a:t>
            </a:r>
            <a:endParaRPr lang="en-US" sz="1600" dirty="0"/>
          </a:p>
          <a:p>
            <a:pPr marL="11113" lvl="4" fontAlgn="base">
              <a:spcBef>
                <a:spcPts val="600"/>
              </a:spcBef>
            </a:pPr>
            <a:r>
              <a:rPr lang="en-US" dirty="0"/>
              <a:t>Where is the greatest pent-up demand?</a:t>
            </a:r>
            <a:endParaRPr lang="en-US" sz="1600" dirty="0"/>
          </a:p>
          <a:p>
            <a:pPr marL="11113" lvl="4" fontAlgn="base">
              <a:spcBef>
                <a:spcPts val="600"/>
              </a:spcBef>
            </a:pPr>
            <a:r>
              <a:rPr lang="en-US" dirty="0"/>
              <a:t>What will the new normal look like?</a:t>
            </a:r>
            <a:endParaRPr lang="en-US" sz="1600" dirty="0"/>
          </a:p>
          <a:p>
            <a:pPr>
              <a:spcBef>
                <a:spcPts val="600"/>
              </a:spcBef>
            </a:pPr>
            <a:r>
              <a:rPr lang="en-US" dirty="0"/>
              <a:t>How do various sports and leisure activities navigate through these times?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8ED49A75-EDFE-6943-AB79-A81025D32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867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1A4174-3BAB-7545-8C47-72EDBFB1DB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34" r="6441"/>
          <a:stretch/>
        </p:blipFill>
        <p:spPr>
          <a:xfrm>
            <a:off x="168808" y="1860680"/>
            <a:ext cx="3354139" cy="43660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D9E60-3513-4948-B317-C79C2753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Golfers Recognize the Game’s Health Benefits and it is Leading to Greater Trial</a:t>
            </a:r>
            <a:r>
              <a:rPr lang="en-US" sz="3000" dirty="0">
                <a:effectLst/>
              </a:rPr>
              <a:t> </a:t>
            </a:r>
            <a:endParaRPr lang="en-US" sz="3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0DD8A2E-2F94-794A-A317-D1DAE4761EBF}"/>
              </a:ext>
            </a:extLst>
          </p:cNvPr>
          <p:cNvGrpSpPr/>
          <p:nvPr/>
        </p:nvGrpSpPr>
        <p:grpSpPr>
          <a:xfrm>
            <a:off x="6195869" y="1636047"/>
            <a:ext cx="2433711" cy="400110"/>
            <a:chOff x="6443004" y="2426212"/>
            <a:chExt cx="2433711" cy="40011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0A01B64E-7E8F-5644-8CDF-2F08ACC44692}"/>
                </a:ext>
              </a:extLst>
            </p:cNvPr>
            <p:cNvSpPr/>
            <p:nvPr/>
          </p:nvSpPr>
          <p:spPr>
            <a:xfrm>
              <a:off x="6739403" y="2426212"/>
              <a:ext cx="186435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spc="300" dirty="0">
                  <a:solidFill>
                    <a:schemeClr val="accent1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AGREEMENT</a:t>
              </a:r>
              <a:endParaRPr lang="en-US" sz="2000" spc="3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xmlns="" id="{64BDC424-2164-B344-9888-8C1EC8F06A7E}"/>
                </a:ext>
              </a:extLst>
            </p:cNvPr>
            <p:cNvSpPr/>
            <p:nvPr/>
          </p:nvSpPr>
          <p:spPr>
            <a:xfrm>
              <a:off x="6443004" y="2426212"/>
              <a:ext cx="2433711" cy="40011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926883C-3E05-7F46-A982-CB06B0AAE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9738959"/>
              </p:ext>
            </p:extLst>
          </p:nvPr>
        </p:nvGraphicFramePr>
        <p:xfrm>
          <a:off x="3348724" y="2122249"/>
          <a:ext cx="8128000" cy="4018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DAE211-2672-794F-9D61-1E0165AE6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344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ECD13-7B20-F949-9840-5F96569F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Golfers are Self Reporting Comparatively Higher Rounds Per Capita Than A Year Ago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A6A438D3-3D1A-2B48-9AA9-0E58B9AA5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205223"/>
              </p:ext>
            </p:extLst>
          </p:nvPr>
        </p:nvGraphicFramePr>
        <p:xfrm>
          <a:off x="494270" y="2170346"/>
          <a:ext cx="11432118" cy="4323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A0B3EA4-8639-0D46-A020-831CD7FDE257}"/>
              </a:ext>
            </a:extLst>
          </p:cNvPr>
          <p:cNvSpPr/>
          <p:nvPr/>
        </p:nvSpPr>
        <p:spPr>
          <a:xfrm>
            <a:off x="494270" y="1524015"/>
            <a:ext cx="114321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WHICH OF THE FOLLOWING BEST DESCRIBES YOUR GOLF ACTIVITY SINCE COURSES RE-OPENED IN YOUR AREA DURING THE PANDEMIC?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2D92A4-6B60-6643-A601-3B348BF3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3531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47B26-E1DA-784A-A161-C026F1C5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Golfers are Playing More….It’s Situation Specific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7BC22B6-1007-4048-A23B-49933441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2373210"/>
              </p:ext>
            </p:extLst>
          </p:nvPr>
        </p:nvGraphicFramePr>
        <p:xfrm>
          <a:off x="3573305" y="2071663"/>
          <a:ext cx="8128000" cy="401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7055A9-B4E0-9D44-8CEE-2DE627739530}"/>
              </a:ext>
            </a:extLst>
          </p:cNvPr>
          <p:cNvSpPr/>
          <p:nvPr/>
        </p:nvSpPr>
        <p:spPr>
          <a:xfrm>
            <a:off x="479915" y="1540532"/>
            <a:ext cx="5024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WHY ARE PEOPLE PLAYING MORE GOLF NOW?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A70CA26-38BE-FF44-8272-0C097EBBCF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1" y="2410441"/>
            <a:ext cx="2771335" cy="34676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1FF22C-692B-464A-8586-F6CB7062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11753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47B26-E1DA-784A-A161-C026F1C55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Golfers are Playing More….It’s Situation Specific</a:t>
            </a:r>
            <a:r>
              <a:rPr lang="en-US" sz="3600" dirty="0">
                <a:effectLst/>
              </a:rPr>
              <a:t> </a:t>
            </a:r>
            <a:endParaRPr lang="en-US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27BC22B6-1007-4048-A23B-499334418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554514"/>
              </p:ext>
            </p:extLst>
          </p:nvPr>
        </p:nvGraphicFramePr>
        <p:xfrm>
          <a:off x="3601441" y="2218438"/>
          <a:ext cx="8128000" cy="4013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97055A9-B4E0-9D44-8CEE-2DE627739530}"/>
              </a:ext>
            </a:extLst>
          </p:cNvPr>
          <p:cNvSpPr/>
          <p:nvPr/>
        </p:nvSpPr>
        <p:spPr>
          <a:xfrm>
            <a:off x="479915" y="1482416"/>
            <a:ext cx="9662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AND WHICH OF THESE, DO YOU FEEL IS THE </a:t>
            </a:r>
            <a:r>
              <a:rPr lang="en-US" sz="2000" b="1" dirty="0">
                <a:solidFill>
                  <a:schemeClr val="accent1"/>
                </a:solidFill>
              </a:rPr>
              <a:t>MOST SIGNIFICANT REASON </a:t>
            </a:r>
            <a:r>
              <a:rPr lang="en-US" sz="2000" dirty="0">
                <a:solidFill>
                  <a:schemeClr val="accent1"/>
                </a:solidFill>
              </a:rPr>
              <a:t>WHY PEOPLE ARE PLAYING MORE GOLF?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BD2447-2170-FA47-9B2A-668AB4A96C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911" y="2380461"/>
            <a:ext cx="2771335" cy="34676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AA183AC-BE66-314B-94DA-16EE34A4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99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46A438-BDB5-754B-955D-6DD7A5F9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Golfers Bullish about the Sustainability of the Participation Surge</a:t>
            </a:r>
            <a:endParaRPr lang="en-US" sz="32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910F20-F722-8D42-A870-03782AA918E9}"/>
              </a:ext>
            </a:extLst>
          </p:cNvPr>
          <p:cNvGrpSpPr/>
          <p:nvPr/>
        </p:nvGrpSpPr>
        <p:grpSpPr>
          <a:xfrm>
            <a:off x="494906" y="2438508"/>
            <a:ext cx="2218546" cy="707886"/>
            <a:chOff x="4976734" y="2308122"/>
            <a:chExt cx="2218546" cy="70788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B343096-42DE-A642-B3FE-6582B21D23F7}"/>
                </a:ext>
              </a:extLst>
            </p:cNvPr>
            <p:cNvSpPr/>
            <p:nvPr/>
          </p:nvSpPr>
          <p:spPr>
            <a:xfrm>
              <a:off x="5153829" y="2308122"/>
              <a:ext cx="18643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spc="300" dirty="0">
                  <a:solidFill>
                    <a:schemeClr val="accent1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TOP 3 BOX </a:t>
              </a:r>
            </a:p>
            <a:p>
              <a:pPr algn="ctr"/>
              <a:r>
                <a:rPr lang="en-US" sz="2000" spc="300" dirty="0">
                  <a:solidFill>
                    <a:schemeClr val="accent1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AGREEMENT</a:t>
              </a:r>
              <a:endParaRPr lang="en-US" sz="2000" spc="3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xmlns="" id="{8EB60A57-13FB-DC45-A102-C303CE7C02E7}"/>
                </a:ext>
              </a:extLst>
            </p:cNvPr>
            <p:cNvSpPr/>
            <p:nvPr/>
          </p:nvSpPr>
          <p:spPr>
            <a:xfrm>
              <a:off x="4976734" y="2308122"/>
              <a:ext cx="2218546" cy="707886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CB2609-58D7-1D4F-AAEC-1AA2809D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594E7CA2-80C4-6A4F-9B30-D7D49D549B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530742"/>
              </p:ext>
            </p:extLst>
          </p:nvPr>
        </p:nvGraphicFramePr>
        <p:xfrm>
          <a:off x="2714583" y="1960206"/>
          <a:ext cx="9259462" cy="1467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00BDCB6-FE7E-8C43-90D3-8072136BCC1B}"/>
              </a:ext>
            </a:extLst>
          </p:cNvPr>
          <p:cNvSpPr/>
          <p:nvPr/>
        </p:nvSpPr>
        <p:spPr>
          <a:xfrm>
            <a:off x="494906" y="1387230"/>
            <a:ext cx="1124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THOSE WHO HAVE BEGUN TO PLAY MORE GOLF, THIS SEASON, WILL BE PLAYING JUST AS MUCH OR MORE GOLF, A YEAR FROM NOW.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4A3F487-475B-6243-BE0A-1205B07F85F3}"/>
              </a:ext>
            </a:extLst>
          </p:cNvPr>
          <p:cNvSpPr/>
          <p:nvPr/>
        </p:nvSpPr>
        <p:spPr>
          <a:xfrm>
            <a:off x="494906" y="3548650"/>
            <a:ext cx="1124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ASSUMING THERE WAS A COVID 19 VACCINE...WHAT BEST DESCRIBES THE AMOUNT OF GOLF THAT YOU WOULD LIKELY PLAY NEXT YEAR, RELATIVE TO IN THIS YEAR (2020)?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xmlns="" id="{587B3571-CACF-3546-A0ED-E06182CCE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863180"/>
              </p:ext>
            </p:extLst>
          </p:nvPr>
        </p:nvGraphicFramePr>
        <p:xfrm>
          <a:off x="5081361" y="4023675"/>
          <a:ext cx="2347412" cy="259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EB53F350-6669-804E-A261-3243D6206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780938"/>
              </p:ext>
            </p:extLst>
          </p:nvPr>
        </p:nvGraphicFramePr>
        <p:xfrm>
          <a:off x="672001" y="4023675"/>
          <a:ext cx="5219133" cy="259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xmlns="" id="{D25E541D-0EDD-4843-A976-8A32642E27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616825"/>
              </p:ext>
            </p:extLst>
          </p:nvPr>
        </p:nvGraphicFramePr>
        <p:xfrm>
          <a:off x="7433625" y="4023675"/>
          <a:ext cx="2347412" cy="259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AA06DAD-DD8E-814F-8638-7B271AEE22DF}"/>
              </a:ext>
            </a:extLst>
          </p:cNvPr>
          <p:cNvSpPr txBox="1"/>
          <p:nvPr/>
        </p:nvSpPr>
        <p:spPr>
          <a:xfrm>
            <a:off x="2842226" y="6296447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/>
              <a:t>CASUAL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E56F573-D1E1-E644-90B9-B063C3389449}"/>
              </a:ext>
            </a:extLst>
          </p:cNvPr>
          <p:cNvSpPr txBox="1"/>
          <p:nvPr/>
        </p:nvSpPr>
        <p:spPr>
          <a:xfrm>
            <a:off x="5217115" y="6296447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/>
              <a:t>CORE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F93820-AFA4-324D-8ED9-C6A5E592FA7C}"/>
              </a:ext>
            </a:extLst>
          </p:cNvPr>
          <p:cNvSpPr txBox="1"/>
          <p:nvPr/>
        </p:nvSpPr>
        <p:spPr>
          <a:xfrm>
            <a:off x="7636586" y="6296447"/>
            <a:ext cx="223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300" dirty="0"/>
              <a:t>AVID</a:t>
            </a:r>
          </a:p>
        </p:txBody>
      </p:sp>
    </p:spTree>
    <p:extLst>
      <p:ext uri="{BB962C8B-B14F-4D97-AF65-F5344CB8AC3E}">
        <p14:creationId xmlns:p14="http://schemas.microsoft.com/office/powerpoint/2010/main" val="1626393175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0659B-6BE6-844B-9411-5326206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Golfers Continue to Show Greater Overall Resilience and Optimism vs. the U.S. Population in Total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14E7572-E6C8-9040-9224-5D9CE0C5F7FF}"/>
              </a:ext>
            </a:extLst>
          </p:cNvPr>
          <p:cNvGrpSpPr/>
          <p:nvPr/>
        </p:nvGrpSpPr>
        <p:grpSpPr>
          <a:xfrm>
            <a:off x="4728615" y="1667695"/>
            <a:ext cx="3407215" cy="400110"/>
            <a:chOff x="5967976" y="2426212"/>
            <a:chExt cx="3407215" cy="40011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56CA9F92-A26D-1B4C-9E91-206ED3ADE268}"/>
                </a:ext>
              </a:extLst>
            </p:cNvPr>
            <p:cNvSpPr/>
            <p:nvPr/>
          </p:nvSpPr>
          <p:spPr>
            <a:xfrm>
              <a:off x="5967976" y="2426212"/>
              <a:ext cx="34072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spc="300" dirty="0">
                  <a:solidFill>
                    <a:schemeClr val="accent1"/>
                  </a:solidFill>
                  <a:latin typeface="Calibri" panose="020F0502020204030204" pitchFamily="34" charset="0"/>
                  <a:ea typeface="MS Mincho" panose="02020609040205080304" pitchFamily="49" charset="-128"/>
                </a:rPr>
                <a:t>TOP 3 BOX AGREEMENT</a:t>
              </a:r>
              <a:endParaRPr lang="en-US" sz="2000" spc="300" dirty="0">
                <a:solidFill>
                  <a:schemeClr val="accent1"/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7FE56A2C-AF88-CF4E-A174-D25056DA52FC}"/>
                </a:ext>
              </a:extLst>
            </p:cNvPr>
            <p:cNvSpPr/>
            <p:nvPr/>
          </p:nvSpPr>
          <p:spPr>
            <a:xfrm>
              <a:off x="5967976" y="2426212"/>
              <a:ext cx="3407215" cy="400110"/>
            </a:xfrm>
            <a:prstGeom prst="round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C65A08A1-5C83-2240-8676-AC5F0938B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7599290"/>
              </p:ext>
            </p:extLst>
          </p:nvPr>
        </p:nvGraphicFramePr>
        <p:xfrm>
          <a:off x="432486" y="2229295"/>
          <a:ext cx="11493902" cy="3997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A058599-3507-3F4B-8DD9-E5400893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6290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0659B-6BE6-844B-9411-5326206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Golfers Won't Stop After the Pandemic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A058599-3507-3F4B-8DD9-E5400893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DF2AF4-8D2A-9649-8E10-B85BDCFBF518}"/>
              </a:ext>
            </a:extLst>
          </p:cNvPr>
          <p:cNvSpPr/>
          <p:nvPr/>
        </p:nvSpPr>
        <p:spPr>
          <a:xfrm>
            <a:off x="266820" y="1589385"/>
            <a:ext cx="1124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ASSUMING THERE WAS A COVID 19 VACCINE...WHAT BEST DESCRIBES THE AMOUNT OF GOLF THAT YOU WOULD LIKELY PLAY NEXT YEAR, RELATIVE TO IN THIS YEAR (2020)?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ED1ED1E-BDED-5A43-A5D3-0644FFF93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298193"/>
              </p:ext>
            </p:extLst>
          </p:nvPr>
        </p:nvGraphicFramePr>
        <p:xfrm>
          <a:off x="4866012" y="2412074"/>
          <a:ext cx="6643200" cy="3598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088BEA-61CB-4E4C-A707-9F855324A0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537" y="2887864"/>
            <a:ext cx="4396475" cy="293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8048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0659B-6BE6-844B-9411-53262065A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Golfers Won't Stop After the Pandemic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A058599-3507-3F4B-8DD9-E5400893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DF2AF4-8D2A-9649-8E10-B85BDCFBF518}"/>
              </a:ext>
            </a:extLst>
          </p:cNvPr>
          <p:cNvSpPr/>
          <p:nvPr/>
        </p:nvSpPr>
        <p:spPr>
          <a:xfrm>
            <a:off x="266820" y="1589385"/>
            <a:ext cx="11242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THINKING ABOUT THE GOLF EQUIPMENT PURCHASES THAT YOU MAY HAVE MADE THIS YEAR HOW DOES THIS COMPARE TO YOUR ANTICIPATED PURCHASES OF GOLF EQUIPMENT IN 2021?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xmlns="" id="{BED1ED1E-BDED-5A43-A5D3-0644FFF931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1272525"/>
              </p:ext>
            </p:extLst>
          </p:nvPr>
        </p:nvGraphicFramePr>
        <p:xfrm>
          <a:off x="2068642" y="2450501"/>
          <a:ext cx="8481199" cy="395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4124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99FA4-1F3B-5147-B9B5-8C52CDF9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000" dirty="0"/>
              <a:t>Golfers Are More Likely to be “Recently Active” or “Ready to Go” vs. Sports Fans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1EF827B8-4E51-9043-85DF-6C2539A1E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888951"/>
              </p:ext>
            </p:extLst>
          </p:nvPr>
        </p:nvGraphicFramePr>
        <p:xfrm>
          <a:off x="0" y="1975248"/>
          <a:ext cx="7212284" cy="393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DE6755-3C6A-EC48-A722-1DAAEF760128}"/>
              </a:ext>
            </a:extLst>
          </p:cNvPr>
          <p:cNvSpPr txBox="1"/>
          <p:nvPr/>
        </p:nvSpPr>
        <p:spPr>
          <a:xfrm>
            <a:off x="1115155" y="5705825"/>
            <a:ext cx="22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/>
              <a:t>GOLFERS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95E7F43-42AD-3B42-B654-26D44F695E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0011419"/>
              </p:ext>
            </p:extLst>
          </p:nvPr>
        </p:nvGraphicFramePr>
        <p:xfrm>
          <a:off x="7379152" y="2078500"/>
          <a:ext cx="4260914" cy="393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8ED3F0-2E7B-8947-8C1D-695B4742AD4C}"/>
              </a:ext>
            </a:extLst>
          </p:cNvPr>
          <p:cNvSpPr txBox="1"/>
          <p:nvPr/>
        </p:nvSpPr>
        <p:spPr>
          <a:xfrm>
            <a:off x="8391227" y="5705825"/>
            <a:ext cx="2236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/>
              <a:t>SPORTS FANS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4208A41C-B04D-9745-8E58-EE9277ED6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12C86DB-8A5B-9147-8B0C-AF3644CF2BFF}"/>
              </a:ext>
            </a:extLst>
          </p:cNvPr>
          <p:cNvSpPr/>
          <p:nvPr/>
        </p:nvSpPr>
        <p:spPr>
          <a:xfrm>
            <a:off x="4007541" y="1678390"/>
            <a:ext cx="4183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pc="300" dirty="0">
                <a:solidFill>
                  <a:schemeClr val="accent1"/>
                </a:solidFill>
              </a:rPr>
              <a:t>STAY AT A HOTEL OR RESORT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C034BA27-BDD9-4343-BE23-664C0AFDBA90}"/>
              </a:ext>
            </a:extLst>
          </p:cNvPr>
          <p:cNvSpPr/>
          <p:nvPr/>
        </p:nvSpPr>
        <p:spPr>
          <a:xfrm>
            <a:off x="3807502" y="1678390"/>
            <a:ext cx="4583725" cy="40011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37694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938BF-2DE9-F241-BD0D-50043A783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0819B57-0372-4943-863B-0EC04BBF7598}"/>
              </a:ext>
            </a:extLst>
          </p:cNvPr>
          <p:cNvGrpSpPr/>
          <p:nvPr/>
        </p:nvGrpSpPr>
        <p:grpSpPr>
          <a:xfrm>
            <a:off x="357606" y="1988905"/>
            <a:ext cx="5672491" cy="2818452"/>
            <a:chOff x="567671" y="2411708"/>
            <a:chExt cx="5672491" cy="281845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DA63FB4-0A9E-7B48-BE9E-2F37BCF052BB}"/>
                </a:ext>
              </a:extLst>
            </p:cNvPr>
            <p:cNvSpPr/>
            <p:nvPr/>
          </p:nvSpPr>
          <p:spPr>
            <a:xfrm>
              <a:off x="2657642" y="3675545"/>
              <a:ext cx="32675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System Font Regular"/>
                <a:buChar char="—"/>
              </a:pPr>
              <a:r>
                <a:rPr lang="en-US" sz="1600" dirty="0"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Strike while the iron is hot</a:t>
              </a:r>
              <a:endParaRPr lang="en-US" sz="16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106F01A-9A69-984C-B9C3-CE219F4A5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671" y="2537249"/>
              <a:ext cx="1546781" cy="269291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978C55E9-6873-4D42-9DEC-219A25460B3F}"/>
                </a:ext>
              </a:extLst>
            </p:cNvPr>
            <p:cNvSpPr txBox="1"/>
            <p:nvPr/>
          </p:nvSpPr>
          <p:spPr>
            <a:xfrm>
              <a:off x="1960901" y="2411708"/>
              <a:ext cx="197272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</a:rPr>
                <a:t>SHORT TERM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0036858-7F68-E44A-ACF0-B8072FDC80EF}"/>
                </a:ext>
              </a:extLst>
            </p:cNvPr>
            <p:cNvSpPr/>
            <p:nvPr/>
          </p:nvSpPr>
          <p:spPr>
            <a:xfrm>
              <a:off x="2342706" y="2920516"/>
              <a:ext cx="38974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Clr>
                  <a:schemeClr val="accent2"/>
                </a:buClr>
                <a:buSzPct val="110000"/>
                <a:buBlip>
                  <a:blip r:embed="rId3"/>
                </a:buBlip>
              </a:pPr>
              <a:r>
                <a:rPr lang="en-US" dirty="0">
                  <a:latin typeface="Calibri" panose="020F0502020204030204" pitchFamily="34" charset="0"/>
                  <a:ea typeface="MS Mincho" panose="02020609040205080304" pitchFamily="49" charset="-128"/>
                </a:rPr>
                <a:t>A Significant Opportunity to Create Enduring Connections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B5067A5-2E60-CB4D-B676-134968BA9ADC}"/>
              </a:ext>
            </a:extLst>
          </p:cNvPr>
          <p:cNvGrpSpPr/>
          <p:nvPr/>
        </p:nvGrpSpPr>
        <p:grpSpPr>
          <a:xfrm>
            <a:off x="6573287" y="1988905"/>
            <a:ext cx="5143036" cy="4620594"/>
            <a:chOff x="6783352" y="1988905"/>
            <a:chExt cx="5143036" cy="462059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E0AAD74F-652D-3845-B7C1-B2A18DC3401C}"/>
                </a:ext>
              </a:extLst>
            </p:cNvPr>
            <p:cNvSpPr/>
            <p:nvPr/>
          </p:nvSpPr>
          <p:spPr>
            <a:xfrm>
              <a:off x="8304032" y="2920516"/>
              <a:ext cx="34843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110000"/>
                <a:buBlip>
                  <a:blip r:embed="rId3"/>
                </a:buBlip>
              </a:pPr>
              <a:r>
                <a:rPr lang="en-US" dirty="0">
                  <a:latin typeface="Calibri" panose="020F0502020204030204" pitchFamily="34" charset="0"/>
                  <a:ea typeface="MS Mincho" panose="02020609040205080304" pitchFamily="49" charset="-128"/>
                </a:rPr>
                <a:t>Remember the Short Lived Tiger Boom</a:t>
              </a:r>
              <a:endPara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FC2380E1-C0E6-AE4A-A0CD-019E7EDCF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3352" y="1988905"/>
              <a:ext cx="1406268" cy="46205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D130301-C9A4-AF4D-AE8A-0162434B1AEE}"/>
                </a:ext>
              </a:extLst>
            </p:cNvPr>
            <p:cNvSpPr txBox="1"/>
            <p:nvPr/>
          </p:nvSpPr>
          <p:spPr>
            <a:xfrm>
              <a:off x="8304032" y="2411708"/>
              <a:ext cx="18184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300" dirty="0">
                  <a:solidFill>
                    <a:schemeClr val="accent1"/>
                  </a:solidFill>
                </a:rPr>
                <a:t>LONG TERM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DDE5016E-3F75-F748-9900-9944F0735170}"/>
                </a:ext>
              </a:extLst>
            </p:cNvPr>
            <p:cNvSpPr/>
            <p:nvPr/>
          </p:nvSpPr>
          <p:spPr>
            <a:xfrm>
              <a:off x="8659204" y="3675545"/>
              <a:ext cx="326718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ts val="1200"/>
                </a:spcBef>
                <a:buFont typeface="System Font Regular"/>
                <a:buChar char="—"/>
              </a:pPr>
              <a:r>
                <a:rPr lang="en-US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Be welcoming and create the right experience</a:t>
              </a:r>
            </a:p>
            <a:p>
              <a:pPr marL="285750" indent="-285750">
                <a:spcBef>
                  <a:spcPts val="1200"/>
                </a:spcBef>
                <a:buFont typeface="System Font Regular"/>
                <a:buChar char="—"/>
              </a:pPr>
              <a:r>
                <a:rPr lang="en-US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Connect with your customers</a:t>
              </a:r>
            </a:p>
            <a:p>
              <a:pPr marL="285750" indent="-285750">
                <a:spcBef>
                  <a:spcPts val="1200"/>
                </a:spcBef>
                <a:buFont typeface="System Font Regular"/>
                <a:buChar char="—"/>
              </a:pPr>
              <a:r>
                <a:rPr lang="en-US" sz="1600" dirty="0">
                  <a:ea typeface="MS Mincho" panose="02020609040205080304" pitchFamily="49" charset="-128"/>
                  <a:cs typeface="Times New Roman" panose="02020603050405020304" pitchFamily="18" charset="0"/>
                </a:rPr>
                <a:t>Think broadly about the competitive set</a:t>
              </a:r>
            </a:p>
          </p:txBody>
        </p: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6831E449-0D14-D948-8580-096C301A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12396-13F1-1948-910B-1A54293FE03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33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02792-D84C-4311-A7AA-42FC0AC3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28" y="152400"/>
            <a:ext cx="6803572" cy="990600"/>
          </a:xfrm>
        </p:spPr>
        <p:txBody>
          <a:bodyPr/>
          <a:lstStyle/>
          <a:p>
            <a:r>
              <a:rPr lang="en-US" dirty="0"/>
              <a:t>CONTEXT: Respondents Actively Engage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32DB7B-C6B1-4F3D-932E-FF54FF12139C}"/>
              </a:ext>
            </a:extLst>
          </p:cNvPr>
          <p:cNvSpPr txBox="1"/>
          <p:nvPr/>
        </p:nvSpPr>
        <p:spPr>
          <a:xfrm>
            <a:off x="228600" y="6388350"/>
            <a:ext cx="2725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n=502, Back to Normal Barometer, Oct. 21, 2020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295917D8-7FF4-5542-A0A0-7A7B4CED4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752133"/>
              </p:ext>
            </p:extLst>
          </p:nvPr>
        </p:nvGraphicFramePr>
        <p:xfrm>
          <a:off x="228600" y="1512332"/>
          <a:ext cx="11723914" cy="451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433234-47D1-BA46-AD58-D9C11D69AFA9}"/>
              </a:ext>
            </a:extLst>
          </p:cNvPr>
          <p:cNvSpPr txBox="1"/>
          <p:nvPr/>
        </p:nvSpPr>
        <p:spPr>
          <a:xfrm>
            <a:off x="457200" y="1763485"/>
            <a:ext cx="795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Percent who have actively participated in this activity in the past 12 months</a:t>
            </a:r>
          </a:p>
        </p:txBody>
      </p:sp>
    </p:spTree>
    <p:extLst>
      <p:ext uri="{BB962C8B-B14F-4D97-AF65-F5344CB8AC3E}">
        <p14:creationId xmlns:p14="http://schemas.microsoft.com/office/powerpoint/2010/main" val="124527428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02374-CE2A-7A4C-BBB4-8D5FB7E6480D}"/>
              </a:ext>
            </a:extLst>
          </p:cNvPr>
          <p:cNvSpPr/>
          <p:nvPr/>
        </p:nvSpPr>
        <p:spPr>
          <a:xfrm>
            <a:off x="0" y="3020303"/>
            <a:ext cx="12192000" cy="1487209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2BC54-0638-2B48-8D56-E364EFA868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237" y="3150931"/>
            <a:ext cx="8311241" cy="741846"/>
          </a:xfrm>
        </p:spPr>
        <p:txBody>
          <a:bodyPr>
            <a:noAutofit/>
          </a:bodyPr>
          <a:lstStyle/>
          <a:p>
            <a:pPr algn="l"/>
            <a:r>
              <a:rPr lang="en-US" sz="4800" spc="300" dirty="0">
                <a:latin typeface="+mn-lt"/>
              </a:rPr>
              <a:t>Sustaining the Golf Surge: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627AB5-BE1B-3F4F-9635-121586840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37" y="3900310"/>
            <a:ext cx="6847954" cy="607202"/>
          </a:xfrm>
        </p:spPr>
        <p:txBody>
          <a:bodyPr>
            <a:noAutofit/>
          </a:bodyPr>
          <a:lstStyle/>
          <a:p>
            <a:pPr algn="l">
              <a:spcBef>
                <a:spcPts val="400"/>
              </a:spcBef>
            </a:pPr>
            <a:r>
              <a:rPr lang="en-US" sz="3000" spc="300" dirty="0">
                <a:effectLst>
                  <a:outerShdw blurRad="50800" dist="38100" dir="2700000" algn="tl" rotWithShape="0">
                    <a:schemeClr val="tx1"/>
                  </a:outerShdw>
                </a:effectLst>
              </a:rPr>
              <a:t>WHAT GOLFERS REALLY WANT</a:t>
            </a:r>
          </a:p>
        </p:txBody>
      </p:sp>
    </p:spTree>
    <p:extLst>
      <p:ext uri="{BB962C8B-B14F-4D97-AF65-F5344CB8AC3E}">
        <p14:creationId xmlns:p14="http://schemas.microsoft.com/office/powerpoint/2010/main" val="1834153581"/>
      </p:ext>
    </p:extLst>
  </p:cSld>
  <p:clrMapOvr>
    <a:masterClrMapping/>
  </p:clrMapOvr>
  <p:transition xmlns:p14="http://schemas.microsoft.com/office/powerpoint/2010/main"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B72D38-9FEF-44E1-951E-F248796D0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14" y="0"/>
            <a:ext cx="5683667" cy="1143000"/>
          </a:xfrm>
        </p:spPr>
        <p:txBody>
          <a:bodyPr/>
          <a:lstStyle/>
          <a:p>
            <a:r>
              <a:rPr lang="en-US" dirty="0"/>
              <a:t>Confidence Barometer Matches All-Time High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8E75A3-CDF7-4B9E-8DE1-416A131E0A5A}"/>
              </a:ext>
            </a:extLst>
          </p:cNvPr>
          <p:cNvSpPr txBox="1"/>
          <p:nvPr/>
        </p:nvSpPr>
        <p:spPr>
          <a:xfrm>
            <a:off x="210065" y="6346109"/>
            <a:ext cx="2335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Back to Normal Barometer, Oct. 21, 2020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72C0A811-0482-0E41-9697-6B0F11753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440679"/>
              </p:ext>
            </p:extLst>
          </p:nvPr>
        </p:nvGraphicFramePr>
        <p:xfrm>
          <a:off x="510746" y="1532236"/>
          <a:ext cx="10972800" cy="409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71513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1A1953-E939-4FBC-82B7-135FB8BD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0070" y="152400"/>
            <a:ext cx="6112329" cy="990600"/>
          </a:xfrm>
        </p:spPr>
        <p:txBody>
          <a:bodyPr/>
          <a:lstStyle/>
          <a:p>
            <a:r>
              <a:rPr lang="en-US" dirty="0"/>
              <a:t>Health crisis is Top Personal &amp; Societal Concern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61351A-89F2-4344-A970-46E3A31DF093}"/>
              </a:ext>
            </a:extLst>
          </p:cNvPr>
          <p:cNvSpPr txBox="1"/>
          <p:nvPr/>
        </p:nvSpPr>
        <p:spPr>
          <a:xfrm>
            <a:off x="172994" y="6333752"/>
            <a:ext cx="2335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Back to Normal Barometer, Oct. 21,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AC3C341-F3AE-0A4E-8EA2-396F12ABD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848860"/>
              </p:ext>
            </p:extLst>
          </p:nvPr>
        </p:nvGraphicFramePr>
        <p:xfrm>
          <a:off x="473676" y="1655805"/>
          <a:ext cx="10972800" cy="4411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B15A01C-3459-E748-A03C-5640219F669B}"/>
              </a:ext>
            </a:extLst>
          </p:cNvPr>
          <p:cNvGrpSpPr/>
          <p:nvPr/>
        </p:nvGrpSpPr>
        <p:grpSpPr>
          <a:xfrm>
            <a:off x="2370502" y="1389221"/>
            <a:ext cx="7179148" cy="1139133"/>
            <a:chOff x="1915865" y="2971800"/>
            <a:chExt cx="7179148" cy="11391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11CC042-5731-8C46-AEBE-A048C25F9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37413" y="3880260"/>
              <a:ext cx="3657600" cy="225481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DDD543F3-242B-594B-834F-EF04147A2ACC}"/>
                </a:ext>
              </a:extLst>
            </p:cNvPr>
            <p:cNvGrpSpPr/>
            <p:nvPr/>
          </p:nvGrpSpPr>
          <p:grpSpPr>
            <a:xfrm>
              <a:off x="1915865" y="2971800"/>
              <a:ext cx="7087991" cy="1139133"/>
              <a:chOff x="1915865" y="2971800"/>
              <a:chExt cx="7087991" cy="113913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4A921A99-31B6-374D-BEEC-B7207A7736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5865" y="2977447"/>
                <a:ext cx="3010380" cy="57805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4E3E8EC0-7D53-7C4C-991D-45AEFEF713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1989" y="2971800"/>
                <a:ext cx="3075620" cy="578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xmlns="" id="{8F48FA7F-79BA-B34A-BAE6-171C66E91B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915865" y="3532883"/>
                <a:ext cx="2302055" cy="578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29B0B745-DA7C-214E-AF60-3EDD444EA2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17703" y="3530590"/>
                <a:ext cx="3486153" cy="3496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153909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EB72D38-9FEF-44E1-951E-F248796D0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Levels Continue To Rise Over The Past Month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9C6DFB8-C971-412C-8674-6480D8076A41}"/>
              </a:ext>
            </a:extLst>
          </p:cNvPr>
          <p:cNvSpPr txBox="1"/>
          <p:nvPr/>
        </p:nvSpPr>
        <p:spPr>
          <a:xfrm>
            <a:off x="247642" y="6306977"/>
            <a:ext cx="2335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Back to Normal Barometer, Oct. 21, 2020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4CBAC522-1B1E-D442-9C84-839727F69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8056721"/>
              </p:ext>
            </p:extLst>
          </p:nvPr>
        </p:nvGraphicFramePr>
        <p:xfrm>
          <a:off x="815546" y="1693905"/>
          <a:ext cx="10774228" cy="4308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90CA3D-5639-A34A-80F6-347D2CA7E715}"/>
              </a:ext>
            </a:extLst>
          </p:cNvPr>
          <p:cNvSpPr txBox="1"/>
          <p:nvPr/>
        </p:nvSpPr>
        <p:spPr>
          <a:xfrm>
            <a:off x="247642" y="2347784"/>
            <a:ext cx="430887" cy="29779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 much more stressed</a:t>
            </a:r>
          </a:p>
        </p:txBody>
      </p:sp>
    </p:spTree>
    <p:extLst>
      <p:ext uri="{BB962C8B-B14F-4D97-AF65-F5344CB8AC3E}">
        <p14:creationId xmlns:p14="http://schemas.microsoft.com/office/powerpoint/2010/main" val="22407008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">
            <a:extLst>
              <a:ext uri="{FF2B5EF4-FFF2-40B4-BE49-F238E27FC236}">
                <a16:creationId xmlns:a16="http://schemas.microsoft.com/office/drawing/2014/main" xmlns="" id="{2411EE0C-A13D-4DF3-9692-4D72DBCE082A}"/>
              </a:ext>
            </a:extLst>
          </p:cNvPr>
          <p:cNvSpPr txBox="1">
            <a:spLocks/>
          </p:cNvSpPr>
          <p:nvPr/>
        </p:nvSpPr>
        <p:spPr>
          <a:xfrm>
            <a:off x="381000" y="1532235"/>
            <a:ext cx="10972800" cy="614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i="0" kern="1200" cap="all" baseline="0">
                <a:solidFill>
                  <a:srgbClr val="002060"/>
                </a:solidFill>
                <a:latin typeface="Arial" pitchFamily="34" charset="0"/>
                <a:ea typeface="Segoe UI" pitchFamily="34" charset="0"/>
                <a:cs typeface="Arial" pitchFamily="34" charset="0"/>
              </a:defRPr>
            </a:lvl1pPr>
          </a:lstStyle>
          <a:p>
            <a:r>
              <a:rPr lang="en-US" sz="3200" b="0" dirty="0">
                <a:latin typeface="+mn-lt"/>
              </a:rPr>
              <a:t>What they’re saying now about covid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9354C28-97CB-4DC6-8574-DD4C03F35598}"/>
              </a:ext>
            </a:extLst>
          </p:cNvPr>
          <p:cNvGrpSpPr/>
          <p:nvPr/>
        </p:nvGrpSpPr>
        <p:grpSpPr>
          <a:xfrm>
            <a:off x="2017322" y="2347339"/>
            <a:ext cx="8008422" cy="3599906"/>
            <a:chOff x="1070264" y="1715868"/>
            <a:chExt cx="9761517" cy="4349652"/>
          </a:xfrm>
        </p:grpSpPr>
        <p:pic>
          <p:nvPicPr>
            <p:cNvPr id="4" name="Picture 3" descr="A screen shot of a person&#10;&#10;Description automatically generated">
              <a:extLst>
                <a:ext uri="{FF2B5EF4-FFF2-40B4-BE49-F238E27FC236}">
                  <a16:creationId xmlns:a16="http://schemas.microsoft.com/office/drawing/2014/main" xmlns="" id="{8531F10B-0C8A-41A6-A177-53C444625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929" y="1737360"/>
              <a:ext cx="1824135" cy="2103120"/>
            </a:xfrm>
            <a:prstGeom prst="rect">
              <a:avLst/>
            </a:prstGeom>
          </p:spPr>
        </p:pic>
        <p:pic>
          <p:nvPicPr>
            <p:cNvPr id="8" name="Picture 7" descr="A screen shot of two people taking a selfie&#10;&#10;Description automatically generated">
              <a:extLst>
                <a:ext uri="{FF2B5EF4-FFF2-40B4-BE49-F238E27FC236}">
                  <a16:creationId xmlns:a16="http://schemas.microsoft.com/office/drawing/2014/main" xmlns="" id="{D6F91FAA-9F56-417C-91E1-D2980443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0264" y="3962400"/>
              <a:ext cx="1828800" cy="2103120"/>
            </a:xfrm>
            <a:prstGeom prst="rect">
              <a:avLst/>
            </a:prstGeom>
          </p:spPr>
        </p:pic>
        <p:pic>
          <p:nvPicPr>
            <p:cNvPr id="10" name="Picture 9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xmlns="" id="{1ECD59F3-B8E7-43F1-879B-9BBA0C0FB2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5457" y="1737360"/>
              <a:ext cx="1828800" cy="2103120"/>
            </a:xfrm>
            <a:prstGeom prst="rect">
              <a:avLst/>
            </a:prstGeom>
          </p:spPr>
        </p:pic>
        <p:pic>
          <p:nvPicPr>
            <p:cNvPr id="14" name="Picture 13" descr="A person standing in front of a television screen&#10;&#10;Description automatically generated">
              <a:extLst>
                <a:ext uri="{FF2B5EF4-FFF2-40B4-BE49-F238E27FC236}">
                  <a16:creationId xmlns:a16="http://schemas.microsoft.com/office/drawing/2014/main" xmlns="" id="{89046302-E67D-4B14-8977-4E67B7E8C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8000" y="3962402"/>
              <a:ext cx="1828800" cy="2103118"/>
            </a:xfrm>
            <a:prstGeom prst="rect">
              <a:avLst/>
            </a:prstGeom>
          </p:spPr>
        </p:pic>
        <p:pic>
          <p:nvPicPr>
            <p:cNvPr id="17" name="Picture 16" descr="A screen shot of a person&#10;&#10;Description automatically generated">
              <a:extLst>
                <a:ext uri="{FF2B5EF4-FFF2-40B4-BE49-F238E27FC236}">
                  <a16:creationId xmlns:a16="http://schemas.microsoft.com/office/drawing/2014/main" xmlns="" id="{8A34CC75-FA4F-49EC-B415-9A0FF0EA1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9948" y="1737360"/>
              <a:ext cx="1828800" cy="2103120"/>
            </a:xfrm>
            <a:prstGeom prst="rect">
              <a:avLst/>
            </a:prstGeom>
          </p:spPr>
        </p:pic>
        <p:pic>
          <p:nvPicPr>
            <p:cNvPr id="19" name="Picture 18" descr="Two people looking at a screen&#10;&#10;Description automatically generated">
              <a:extLst>
                <a:ext uri="{FF2B5EF4-FFF2-40B4-BE49-F238E27FC236}">
                  <a16:creationId xmlns:a16="http://schemas.microsoft.com/office/drawing/2014/main" xmlns="" id="{83B2510F-BA48-48BE-A688-A1E88D5323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59948" y="3962400"/>
              <a:ext cx="1828800" cy="2103119"/>
            </a:xfrm>
            <a:prstGeom prst="rect">
              <a:avLst/>
            </a:prstGeom>
          </p:spPr>
        </p:pic>
        <p:pic>
          <p:nvPicPr>
            <p:cNvPr id="21" name="Picture 20" descr="A screen shot of two people looking at the camera&#10;&#10;Description automatically generated">
              <a:extLst>
                <a:ext uri="{FF2B5EF4-FFF2-40B4-BE49-F238E27FC236}">
                  <a16:creationId xmlns:a16="http://schemas.microsoft.com/office/drawing/2014/main" xmlns="" id="{290CCC00-7988-4D9C-88DD-3EFE6DBF5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1464" y="1737360"/>
              <a:ext cx="1828800" cy="2103120"/>
            </a:xfrm>
            <a:prstGeom prst="rect">
              <a:avLst/>
            </a:prstGeom>
          </p:spPr>
        </p:pic>
        <p:pic>
          <p:nvPicPr>
            <p:cNvPr id="3" name="Picture 2" descr="A screen shot of a person&#10;&#10;Description automatically generated">
              <a:extLst>
                <a:ext uri="{FF2B5EF4-FFF2-40B4-BE49-F238E27FC236}">
                  <a16:creationId xmlns:a16="http://schemas.microsoft.com/office/drawing/2014/main" xmlns="" id="{353724F5-2AB1-4978-8AD9-31D9D16953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31464" y="3962400"/>
              <a:ext cx="1828800" cy="2103119"/>
            </a:xfrm>
            <a:prstGeom prst="rect">
              <a:avLst/>
            </a:prstGeom>
          </p:spPr>
        </p:pic>
        <p:pic>
          <p:nvPicPr>
            <p:cNvPr id="5" name="Picture 4" descr="A person in glasses looking at the camera&#10;&#10;Description automatically generated">
              <a:extLst>
                <a:ext uri="{FF2B5EF4-FFF2-40B4-BE49-F238E27FC236}">
                  <a16:creationId xmlns:a16="http://schemas.microsoft.com/office/drawing/2014/main" xmlns="" id="{7353495D-E6D3-44F5-B4A2-FE6630C2DC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2980" y="1715868"/>
              <a:ext cx="1828800" cy="2103120"/>
            </a:xfrm>
            <a:prstGeom prst="rect">
              <a:avLst/>
            </a:prstGeom>
          </p:spPr>
        </p:pic>
        <p:pic>
          <p:nvPicPr>
            <p:cNvPr id="7" name="Picture 6" descr="A person in a blue shirt&#10;&#10;Description automatically generated">
              <a:extLst>
                <a:ext uri="{FF2B5EF4-FFF2-40B4-BE49-F238E27FC236}">
                  <a16:creationId xmlns:a16="http://schemas.microsoft.com/office/drawing/2014/main" xmlns="" id="{6CB5AA6E-B7AE-4542-ACB7-FFC76808B1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002981" y="3962399"/>
              <a:ext cx="1828800" cy="2103117"/>
            </a:xfrm>
            <a:prstGeom prst="rect">
              <a:avLst/>
            </a:prstGeom>
          </p:spPr>
        </p:pic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95E888B6-1261-4E48-B4F3-3A5D4F8A9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In-Depth Interviews</a:t>
            </a:r>
          </a:p>
        </p:txBody>
      </p:sp>
    </p:spTree>
    <p:extLst>
      <p:ext uri="{BB962C8B-B14F-4D97-AF65-F5344CB8AC3E}">
        <p14:creationId xmlns:p14="http://schemas.microsoft.com/office/powerpoint/2010/main" val="42591159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920DF4-800D-41E6-89CF-2ECD29597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Covid: An increasing threat locally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FF64D9-8DBE-4B70-AE83-B3870C6BC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1"/>
            <a:ext cx="10972800" cy="5105399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357188" indent="-300038"/>
            <a:r>
              <a:rPr lang="en-US" sz="2000" dirty="0"/>
              <a:t>10 of 10 say their COVID-19 threat locally is increasing</a:t>
            </a:r>
          </a:p>
          <a:p>
            <a:pPr marL="914400" lvl="1" indent="-457200"/>
            <a:r>
              <a:rPr lang="en-US" sz="2000" dirty="0"/>
              <a:t>Numbers going up, news reports</a:t>
            </a:r>
          </a:p>
          <a:p>
            <a:pPr marL="914400" lvl="1" indent="-457200"/>
            <a:r>
              <a:rPr lang="en-US" sz="2000" dirty="0"/>
              <a:t>Mandates/warnings are increasing</a:t>
            </a:r>
          </a:p>
          <a:p>
            <a:pPr marL="914400" lvl="1" indent="-457200"/>
            <a:r>
              <a:rPr lang="en-US" sz="2000" dirty="0"/>
              <a:t>Logic – colleges/schools open, colder weather, pandemic fatigue</a:t>
            </a:r>
          </a:p>
          <a:p>
            <a:pPr marL="914400" lvl="1" indent="-457200"/>
            <a:endParaRPr lang="en-US" sz="2000" dirty="0"/>
          </a:p>
          <a:p>
            <a:pPr marL="357188" indent="-300038"/>
            <a:r>
              <a:rPr lang="en-US" sz="2000" dirty="0"/>
              <a:t>They’re concerned people are losing focus, which could lead to spikes</a:t>
            </a:r>
          </a:p>
          <a:p>
            <a:pPr marL="914400" lvl="1" indent="-457200"/>
            <a:r>
              <a:rPr lang="en-US" sz="2000" i="1" dirty="0"/>
              <a:t>“(COVID-19) is still here, but we’re getting complacent…We’re just ready to get back to normal, but I don’t think it’s time to get back to normal.”</a:t>
            </a:r>
          </a:p>
          <a:p>
            <a:pPr marL="914400" lvl="1" indent="-457200"/>
            <a:r>
              <a:rPr lang="en-US" sz="2000" i="1" dirty="0"/>
              <a:t>“We all got a little loose (about precautions) over the summer because things were a lot calmer and it’s time to button back up.”</a:t>
            </a:r>
          </a:p>
          <a:p>
            <a:pPr marL="914400" lvl="1" indent="-457200"/>
            <a:endParaRPr lang="en-US" sz="2000" i="1" dirty="0"/>
          </a:p>
          <a:p>
            <a:pPr marL="357188" indent="-300038"/>
            <a:r>
              <a:rPr lang="en-US" sz="2000" dirty="0"/>
              <a:t>Globally, many don’t have a good sense of how the world is doing</a:t>
            </a:r>
          </a:p>
          <a:p>
            <a:pPr marL="914400" lvl="1" indent="-45720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986207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PGA Show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34C"/>
      </a:accent1>
      <a:accent2>
        <a:srgbClr val="B3975C"/>
      </a:accent2>
      <a:accent3>
        <a:srgbClr val="A9A9A9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2022</Words>
  <Application>Microsoft Macintosh PowerPoint</Application>
  <PresentationFormat>Custom</PresentationFormat>
  <Paragraphs>250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Sustaining the Golf Surge:</vt:lpstr>
      <vt:lpstr>The Back-to-Normal Barometer</vt:lpstr>
      <vt:lpstr>The Back-to-Normal Barometer</vt:lpstr>
      <vt:lpstr>CONTEXT: Respondents Actively Engage</vt:lpstr>
      <vt:lpstr>Confidence Barometer Matches All-Time High</vt:lpstr>
      <vt:lpstr>Health crisis is Top Personal &amp; Societal Concern</vt:lpstr>
      <vt:lpstr>Stress Levels Continue To Rise Over The Past Month</vt:lpstr>
      <vt:lpstr>In-Depth Interviews</vt:lpstr>
      <vt:lpstr>Covid: An increasing threat locally</vt:lpstr>
      <vt:lpstr>And “covid fatigue” has set in</vt:lpstr>
      <vt:lpstr>Strong Desire to Get Back to Working at an Office</vt:lpstr>
      <vt:lpstr>Compared to a Month Ago, More Expect a Sooner Open</vt:lpstr>
      <vt:lpstr>And Despite News, Willingness To Engage Continues to Rise</vt:lpstr>
      <vt:lpstr>With Core Activities, Men &amp; Women Similarly Engage</vt:lpstr>
      <vt:lpstr>But with Optional Activities, Men are Far More Engaged</vt:lpstr>
      <vt:lpstr>More Than Half of Golfers are Working from Home</vt:lpstr>
      <vt:lpstr>A Majority See COVID Cases Increasing Over The Coming Months.</vt:lpstr>
      <vt:lpstr>…And It’s Undermining Their Willingness To Travel</vt:lpstr>
      <vt:lpstr>Not Putting Their Guard Down</vt:lpstr>
      <vt:lpstr>Significantly More Golfers Plan to Get Vaccinated vs. Public at Large</vt:lpstr>
      <vt:lpstr>Light at the End of the Tunnel by Spring</vt:lpstr>
      <vt:lpstr>Amidst Worry, YOU Need To Have Their Backs</vt:lpstr>
      <vt:lpstr>Example of Giving Certainty &amp; Getting It Right</vt:lpstr>
      <vt:lpstr>Golf 20/20 Meets Golf 2020 </vt:lpstr>
      <vt:lpstr>Golf 20/20 Meets Golf 2020 </vt:lpstr>
      <vt:lpstr>Growth in Participation and Anticipation Continues its Positive Trend</vt:lpstr>
      <vt:lpstr>The 80/20 Rule—Our Most Engaged Golfers are More Apt to be Playing </vt:lpstr>
      <vt:lpstr>Golf Facilities Have Done an Excellent Job of Meeting Golfer Expectations for Health Protocols </vt:lpstr>
      <vt:lpstr>Golf Has Been An Oasis from the Chaos for a Majority of Golfers During the Pandemic </vt:lpstr>
      <vt:lpstr>Golfers Recognize the Game’s Health Benefits and it is Leading to Greater Trial </vt:lpstr>
      <vt:lpstr>Golfers are Self Reporting Comparatively Higher Rounds Per Capita Than A Year Ago </vt:lpstr>
      <vt:lpstr>Why Golfers are Playing More….It’s Situation Specific </vt:lpstr>
      <vt:lpstr>Why Golfers are Playing More….It’s Situation Specific </vt:lpstr>
      <vt:lpstr>Golfers Bullish about the Sustainability of the Participation Surge</vt:lpstr>
      <vt:lpstr>Golfers Continue to Show Greater Overall Resilience and Optimism vs. the U.S. Population in Total </vt:lpstr>
      <vt:lpstr>Golfers Won't Stop After the Pandemic</vt:lpstr>
      <vt:lpstr>Golfers Won't Stop After the Pandemic</vt:lpstr>
      <vt:lpstr>Golfers Are More Likely to be “Recently Active” or “Ready to Go” vs. Sports Fans </vt:lpstr>
      <vt:lpstr>Implications</vt:lpstr>
      <vt:lpstr>Sustaining the Golf Surge: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Sports &amp; Leisure Research Group</dc:creator>
  <cp:keywords/>
  <dc:description/>
  <cp:lastModifiedBy>Jon Last</cp:lastModifiedBy>
  <cp:revision>107</cp:revision>
  <dcterms:created xsi:type="dcterms:W3CDTF">2020-08-11T14:27:20Z</dcterms:created>
  <dcterms:modified xsi:type="dcterms:W3CDTF">2020-11-22T21:44:47Z</dcterms:modified>
  <cp:category/>
</cp:coreProperties>
</file>